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3" r:id="rId2"/>
    <p:sldId id="715" r:id="rId3"/>
    <p:sldId id="702" r:id="rId4"/>
    <p:sldId id="720" r:id="rId5"/>
    <p:sldId id="721" r:id="rId6"/>
    <p:sldId id="724" r:id="rId7"/>
    <p:sldId id="701" r:id="rId8"/>
    <p:sldId id="719" r:id="rId9"/>
    <p:sldId id="717" r:id="rId10"/>
    <p:sldId id="722" r:id="rId11"/>
    <p:sldId id="723" r:id="rId12"/>
  </p:sldIdLst>
  <p:sldSz cx="12192000" cy="6858000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17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3964"/>
    <a:srgbClr val="FFFFFF"/>
    <a:srgbClr val="009051"/>
    <a:srgbClr val="00BBCE"/>
    <a:srgbClr val="F15B43"/>
    <a:srgbClr val="C5D97D"/>
    <a:srgbClr val="FF9300"/>
    <a:srgbClr val="DA5C4D"/>
    <a:srgbClr val="A7C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46" y="60"/>
      </p:cViewPr>
      <p:guideLst>
        <p:guide pos="3817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293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6145-F41F-43BE-8402-96CE2B19C33F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6C04-874C-4ADC-BE62-9C36FA881A4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85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F209-6FA6-490A-94F9-0E77A34443E4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704616"/>
            <a:ext cx="531622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055C6-00ED-450C-B300-67383900843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0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1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4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882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571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4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712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088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85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184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34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біли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67310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10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46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968557" y="1869291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175125" y="1869291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0" y="1698527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362950" y="1698527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7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2 з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848" y="374313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76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5593975" y="124064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543800" y="1212752"/>
            <a:ext cx="4057650" cy="968473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71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6794125" y="141209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8115300" y="1399058"/>
            <a:ext cx="3467100" cy="1001241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Oval 42"/>
          <p:cNvSpPr/>
          <p:nvPr userDrawn="1"/>
        </p:nvSpPr>
        <p:spPr>
          <a:xfrm>
            <a:off x="4546225" y="1412091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42925" y="1399058"/>
            <a:ext cx="3467100" cy="1001241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08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3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071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9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267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316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7643304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46028" y="307152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5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46028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600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1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7723203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7723203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7723203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3"/>
          <p:cNvSpPr>
            <a:spLocks noGrp="1"/>
          </p:cNvSpPr>
          <p:nvPr>
            <p:ph type="body" sz="quarter" idx="20" hasCustomPrompt="1"/>
          </p:nvPr>
        </p:nvSpPr>
        <p:spPr>
          <a:xfrm>
            <a:off x="7723203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573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10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38251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38251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7" hasCustomPrompt="1"/>
          </p:nvPr>
        </p:nvSpPr>
        <p:spPr>
          <a:xfrm>
            <a:off x="7638251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7638251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7638251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7379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597531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18095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10046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316230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619889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497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0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550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7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415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49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4179030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417903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417455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3980681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3152775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91344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6168008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2"/>
          <p:cNvSpPr>
            <a:spLocks noGrp="1"/>
          </p:cNvSpPr>
          <p:nvPr>
            <p:ph type="body" sz="quarter" idx="23" hasCustomPrompt="1"/>
          </p:nvPr>
        </p:nvSpPr>
        <p:spPr>
          <a:xfrm>
            <a:off x="9120336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2230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 і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3701988" y="2453196"/>
            <a:ext cx="8032812" cy="75164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3409025"/>
            <a:ext cx="8025414" cy="2610036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88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19350"/>
            <a:ext cx="8025414" cy="3599711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63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4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585946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6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85946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38973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0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38973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78216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8216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3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9774238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4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9774238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Рисунок 2"/>
          <p:cNvSpPr>
            <a:spLocks noGrp="1"/>
          </p:cNvSpPr>
          <p:nvPr>
            <p:ph type="pic" sz="quarter" idx="24" hasCustomPrompt="1"/>
          </p:nvPr>
        </p:nvSpPr>
        <p:spPr>
          <a:xfrm>
            <a:off x="402213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5" name="Рисунок 2"/>
          <p:cNvSpPr>
            <a:spLocks noGrp="1"/>
          </p:cNvSpPr>
          <p:nvPr>
            <p:ph type="pic" sz="quarter" idx="25" hasCustomPrompt="1"/>
          </p:nvPr>
        </p:nvSpPr>
        <p:spPr>
          <a:xfrm>
            <a:off x="603736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8052600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7" name="Рисунок 2"/>
          <p:cNvSpPr>
            <a:spLocks noGrp="1"/>
          </p:cNvSpPr>
          <p:nvPr>
            <p:ph type="pic" sz="quarter" idx="27" hasCustomPrompt="1"/>
          </p:nvPr>
        </p:nvSpPr>
        <p:spPr>
          <a:xfrm>
            <a:off x="1007670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2295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3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9090734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9090734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970509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27" hasCustomPrompt="1"/>
          </p:nvPr>
        </p:nvSpPr>
        <p:spPr>
          <a:xfrm>
            <a:off x="3693111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4"/>
          <p:cNvSpPr>
            <a:spLocks noGrp="1"/>
          </p:cNvSpPr>
          <p:nvPr>
            <p:ph type="body" sz="quarter" idx="28" hasCustomPrompt="1"/>
          </p:nvPr>
        </p:nvSpPr>
        <p:spPr>
          <a:xfrm>
            <a:off x="3693111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4307476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0" hasCustomPrompt="1"/>
          </p:nvPr>
        </p:nvSpPr>
        <p:spPr>
          <a:xfrm>
            <a:off x="6391923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8" name="Текст 4"/>
          <p:cNvSpPr>
            <a:spLocks noGrp="1"/>
          </p:cNvSpPr>
          <p:nvPr>
            <p:ph type="body" sz="quarter" idx="31" hasCustomPrompt="1"/>
          </p:nvPr>
        </p:nvSpPr>
        <p:spPr>
          <a:xfrm>
            <a:off x="6391923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9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700628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5919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синь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44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блакит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13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черво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5640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зеле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7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4 з фото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651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3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365650" y="2763948"/>
            <a:ext cx="9256051" cy="1512168"/>
            <a:chOff x="633353" y="2708920"/>
            <a:chExt cx="5157897" cy="1512168"/>
          </a:xfrm>
        </p:grpSpPr>
        <p:sp>
          <p:nvSpPr>
            <p:cNvPr id="10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633353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1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2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916162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13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864092" y="4401124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33E2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7910270" y="4401124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3771334" y="1674691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959225" y="1233488"/>
            <a:ext cx="4243742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2006138" y="4615881"/>
            <a:ext cx="424374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122853" y="4615881"/>
            <a:ext cx="348026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2228295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159896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8112224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6163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4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722922" y="2784894"/>
            <a:ext cx="8884117" cy="1512168"/>
            <a:chOff x="955171" y="2708920"/>
            <a:chExt cx="5822988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425113" y="2708920"/>
              <a:ext cx="1721113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749953" y="2708920"/>
              <a:ext cx="1712239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5055867" y="2708920"/>
              <a:ext cx="1722292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2412733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8568671" y="1724502"/>
            <a:ext cx="2755744" cy="926235"/>
          </a:xfrm>
          <a:prstGeom prst="bentConnector3">
            <a:avLst>
              <a:gd name="adj1" fmla="val 114213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534875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67588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7563308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3224398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6112042" y="4651392"/>
            <a:ext cx="3114660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71962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6655796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62608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 rot="10800000">
            <a:off x="6899546" y="4486952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667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5 елемент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2095501" y="2784894"/>
            <a:ext cx="7898195" cy="1512168"/>
            <a:chOff x="955171" y="2708920"/>
            <a:chExt cx="7138954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587104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49030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8" name="Chevron 12">
              <a:extLst>
                <a:ext uri="{FF2B5EF4-FFF2-40B4-BE49-F238E27FC236}">
                  <a16:creationId xmlns:a16="http://schemas.microsoft.com/office/drawing/2014/main" id="{A195EEB7-A338-4ED8-B9AB-8C624F99740C}"/>
                </a:ext>
              </a:extLst>
            </p:cNvPr>
            <p:cNvSpPr/>
            <p:nvPr/>
          </p:nvSpPr>
          <p:spPr>
            <a:xfrm>
              <a:off x="6219037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4664738" y="4460560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33">
            <a:extLst>
              <a:ext uri="{FF2B5EF4-FFF2-40B4-BE49-F238E27FC236}">
                <a16:creationId xmlns:a16="http://schemas.microsoft.com/office/drawing/2014/main" id="{7DA00C48-E89F-4A7F-8225-F8BCDECDB047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8631579" y="4460562"/>
            <a:ext cx="2038788" cy="520900"/>
          </a:xfrm>
          <a:prstGeom prst="bentConnector3">
            <a:avLst>
              <a:gd name="adj1" fmla="val -25217"/>
            </a:avLst>
          </a:prstGeom>
          <a:ln w="19050">
            <a:solidFill>
              <a:srgbClr val="F15B4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1673028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7259636" y="1734127"/>
            <a:ext cx="2755744" cy="926235"/>
          </a:xfrm>
          <a:prstGeom prst="bentConnector3">
            <a:avLst>
              <a:gd name="adj1" fmla="val 117007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885243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192623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6312024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4882504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776624" y="4651392"/>
            <a:ext cx="2707904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68750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7241189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579338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302681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54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8" name="Рисунок 2"/>
          <p:cNvSpPr>
            <a:spLocks noGrp="1"/>
          </p:cNvSpPr>
          <p:nvPr>
            <p:ph type="pic" sz="quarter" idx="13" hasCustomPrompt="1"/>
          </p:nvPr>
        </p:nvSpPr>
        <p:spPr>
          <a:xfrm>
            <a:off x="1228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54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56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9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37528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1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37528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2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37528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429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6429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6429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6" hasCustomPrompt="1"/>
          </p:nvPr>
        </p:nvSpPr>
        <p:spPr>
          <a:xfrm>
            <a:off x="9096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7" hasCustomPrompt="1"/>
          </p:nvPr>
        </p:nvSpPr>
        <p:spPr>
          <a:xfrm>
            <a:off x="9096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8" hasCustomPrompt="1"/>
          </p:nvPr>
        </p:nvSpPr>
        <p:spPr>
          <a:xfrm>
            <a:off x="9096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392430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5" name="Рисунок 2"/>
          <p:cNvSpPr>
            <a:spLocks noGrp="1"/>
          </p:cNvSpPr>
          <p:nvPr>
            <p:ph type="pic" sz="quarter" idx="30" hasCustomPrompt="1"/>
          </p:nvPr>
        </p:nvSpPr>
        <p:spPr>
          <a:xfrm>
            <a:off x="6562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6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92868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749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477202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477202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477202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9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85915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70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85915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71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85915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151447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5257800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1" name="Рисунок 2"/>
          <p:cNvSpPr>
            <a:spLocks noGrp="1"/>
          </p:cNvSpPr>
          <p:nvPr>
            <p:ph type="pic" sz="quarter" idx="33" hasCustomPrompt="1"/>
          </p:nvPr>
        </p:nvSpPr>
        <p:spPr>
          <a:xfrm>
            <a:off x="903922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4950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20859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20859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44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20859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75723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5723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0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75723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802005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6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25812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03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та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350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153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ліва текст справа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1179321"/>
            <a:ext cx="3578225" cy="1994066"/>
          </a:xfrm>
        </p:spPr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551263"/>
            <a:ext cx="3578225" cy="259394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 flipH="1">
            <a:off x="477838" y="3362325"/>
            <a:ext cx="357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159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и, інфографі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1203159"/>
            <a:ext cx="3578225" cy="38597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1020278" y="5399773"/>
            <a:ext cx="3026159" cy="731520"/>
          </a:xfrm>
        </p:spPr>
        <p:txBody>
          <a:bodyPr anchor="b"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uk-UA" dirty="0"/>
              <a:t>Умовні позначення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2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сині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484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13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769" y="5939161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 з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208269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208269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297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871938"/>
            <a:ext cx="5399882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314281" y="3871938"/>
            <a:ext cx="5410550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55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об'є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380846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6314282" y="380846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477840" y="411657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6314281" y="411657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23" hasCustomPrompt="1"/>
          </p:nvPr>
        </p:nvSpPr>
        <p:spPr>
          <a:xfrm>
            <a:off x="719139" y="382210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4" hasCustomPrompt="1"/>
          </p:nvPr>
        </p:nvSpPr>
        <p:spPr>
          <a:xfrm>
            <a:off x="6524625" y="382210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5" hasCustomPrompt="1"/>
          </p:nvPr>
        </p:nvSpPr>
        <p:spPr>
          <a:xfrm>
            <a:off x="719138" y="420211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6" hasCustomPrompt="1"/>
          </p:nvPr>
        </p:nvSpPr>
        <p:spPr>
          <a:xfrm>
            <a:off x="6524624" y="420211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47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0" name="Текст 10"/>
          <p:cNvSpPr>
            <a:spLocks noGrp="1"/>
          </p:cNvSpPr>
          <p:nvPr>
            <p:ph type="body" sz="quarter" idx="15" hasCustomPrompt="1"/>
          </p:nvPr>
        </p:nvSpPr>
        <p:spPr>
          <a:xfrm>
            <a:off x="719138" y="1270000"/>
            <a:ext cx="10804525" cy="279400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11" name="Текст 18"/>
          <p:cNvSpPr>
            <a:spLocks noGrp="1"/>
          </p:cNvSpPr>
          <p:nvPr>
            <p:ph type="body" sz="quarter" idx="16" hasCustomPrompt="1"/>
          </p:nvPr>
        </p:nvSpPr>
        <p:spPr>
          <a:xfrm>
            <a:off x="719138" y="5673725"/>
            <a:ext cx="10804525" cy="2778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 err="1"/>
              <a:t>Виноска</a:t>
            </a:r>
            <a:endParaRPr lang="ru-RU" dirty="0"/>
          </a:p>
        </p:txBody>
      </p:sp>
      <p:sp>
        <p:nvSpPr>
          <p:cNvPr id="12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719138" y="1752600"/>
            <a:ext cx="10804525" cy="381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0565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7">
            <a:extLst>
              <a:ext uri="{FF2B5EF4-FFF2-40B4-BE49-F238E27FC236}">
                <a16:creationId xmlns:a16="http://schemas.microsoft.com/office/drawing/2014/main" id="{B0352E5F-9EAB-46B5-A346-11517298AB00}"/>
              </a:ext>
            </a:extLst>
          </p:cNvPr>
          <p:cNvSpPr/>
          <p:nvPr userDrawn="1"/>
        </p:nvSpPr>
        <p:spPr>
          <a:xfrm>
            <a:off x="0" y="3689162"/>
            <a:ext cx="12192000" cy="316883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78565" y="1312485"/>
            <a:ext cx="11246266" cy="2140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  <p:sp>
        <p:nvSpPr>
          <p:cNvPr id="2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41" name="Объект 40"/>
          <p:cNvSpPr>
            <a:spLocks noGrp="1"/>
          </p:cNvSpPr>
          <p:nvPr>
            <p:ph sz="quarter" idx="13" hasCustomPrompt="1"/>
          </p:nvPr>
        </p:nvSpPr>
        <p:spPr>
          <a:xfrm>
            <a:off x="576263" y="1428750"/>
            <a:ext cx="11053762" cy="1909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0201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03233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35699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889129" y="5947964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588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4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714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510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2D64-499C-427A-BE82-17FDAAC15939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9DA0-BEF4-4684-B552-CE870C65360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81" r:id="rId3"/>
    <p:sldLayoutId id="2147483682" r:id="rId4"/>
    <p:sldLayoutId id="2147483688" r:id="rId5"/>
    <p:sldLayoutId id="2147483698" r:id="rId6"/>
    <p:sldLayoutId id="2147483680" r:id="rId7"/>
    <p:sldLayoutId id="2147483693" r:id="rId8"/>
    <p:sldLayoutId id="2147483683" r:id="rId9"/>
    <p:sldLayoutId id="2147483694" r:id="rId10"/>
    <p:sldLayoutId id="2147483684" r:id="rId11"/>
    <p:sldLayoutId id="2147483695" r:id="rId12"/>
    <p:sldLayoutId id="2147483685" r:id="rId13"/>
    <p:sldLayoutId id="2147483696" r:id="rId14"/>
    <p:sldLayoutId id="2147483686" r:id="rId15"/>
    <p:sldLayoutId id="2147483697" r:id="rId16"/>
    <p:sldLayoutId id="2147483661" r:id="rId17"/>
    <p:sldLayoutId id="2147483677" r:id="rId18"/>
    <p:sldLayoutId id="2147483690" r:id="rId19"/>
    <p:sldLayoutId id="2147483691" r:id="rId20"/>
    <p:sldLayoutId id="2147483692" r:id="rId21"/>
    <p:sldLayoutId id="2147483709" r:id="rId22"/>
    <p:sldLayoutId id="2147483710" r:id="rId23"/>
    <p:sldLayoutId id="2147483711" r:id="rId24"/>
    <p:sldLayoutId id="2147483704" r:id="rId25"/>
    <p:sldLayoutId id="2147483702" r:id="rId26"/>
    <p:sldLayoutId id="2147483703" r:id="rId27"/>
    <p:sldLayoutId id="2147483707" r:id="rId28"/>
    <p:sldLayoutId id="2147483706" r:id="rId29"/>
    <p:sldLayoutId id="2147483705" r:id="rId30"/>
    <p:sldLayoutId id="2147483708" r:id="rId31"/>
    <p:sldLayoutId id="2147483701" r:id="rId32"/>
    <p:sldLayoutId id="2147483712" r:id="rId33"/>
    <p:sldLayoutId id="2147483679" r:id="rId34"/>
    <p:sldLayoutId id="2147483700" r:id="rId35"/>
    <p:sldLayoutId id="2147483713" r:id="rId36"/>
    <p:sldLayoutId id="2147483714" r:id="rId37"/>
    <p:sldLayoutId id="2147483715" r:id="rId38"/>
    <p:sldLayoutId id="2147483716" r:id="rId39"/>
    <p:sldLayoutId id="2147483673" r:id="rId40"/>
    <p:sldLayoutId id="2147483675" r:id="rId41"/>
    <p:sldLayoutId id="2147483676" r:id="rId42"/>
    <p:sldLayoutId id="2147483668" r:id="rId43"/>
    <p:sldLayoutId id="2147483669" r:id="rId44"/>
    <p:sldLayoutId id="2147483670" r:id="rId45"/>
    <p:sldLayoutId id="2147483667" r:id="rId46"/>
    <p:sldLayoutId id="2147483671" r:id="rId47"/>
    <p:sldLayoutId id="2147483664" r:id="rId48"/>
    <p:sldLayoutId id="2147483689" r:id="rId49"/>
    <p:sldLayoutId id="2147483665" r:id="rId50"/>
    <p:sldLayoutId id="2147483666" r:id="rId51"/>
    <p:sldLayoutId id="2147483672" r:id="rId52"/>
    <p:sldLayoutId id="2147483662" r:id="rId53"/>
    <p:sldLayoutId id="2147483699" r:id="rId54"/>
    <p:sldLayoutId id="2147483678" r:id="rId5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41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Relationship Id="rId9" Type="http://schemas.openxmlformats.org/officeDocument/2006/relationships/image" Target="../media/image4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sv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17" Type="http://schemas.openxmlformats.org/officeDocument/2006/relationships/image" Target="../media/image23.sv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svg"/><Relationship Id="rId15" Type="http://schemas.openxmlformats.org/officeDocument/2006/relationships/image" Target="../media/image21.sv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35.pn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28767"/>
            <a:ext cx="9144000" cy="2811772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/>
                </a:solidFill>
              </a:rPr>
              <a:t>Програма цільового фінансування вразливих категорій бізнесу 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під час карантину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1605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Найчастіші питання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CA42BE7-C259-41CC-BC81-B9722800AD74}"/>
              </a:ext>
            </a:extLst>
          </p:cNvPr>
          <p:cNvSpPr txBox="1"/>
          <p:nvPr/>
        </p:nvSpPr>
        <p:spPr>
          <a:xfrm>
            <a:off x="1557844" y="1760926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Ідеологія програми – підтримка бізнесу шляхом стимулювання попиту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F251B4-EDD3-4411-950B-8E2F4CB10575}"/>
              </a:ext>
            </a:extLst>
          </p:cNvPr>
          <p:cNvSpPr txBox="1"/>
          <p:nvPr/>
        </p:nvSpPr>
        <p:spPr>
          <a:xfrm>
            <a:off x="1528027" y="4369278"/>
            <a:ext cx="10005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MCC </a:t>
            </a:r>
            <a:r>
              <a:rPr lang="ru-UA" dirty="0"/>
              <a:t>код - </a:t>
            </a:r>
            <a:r>
              <a:rPr lang="uk-UA" dirty="0"/>
              <a:t>це код, який закріплюється за платіжним терміналом банком, використовується для класифікації бізнесу за видами товарів або послуг, які він надає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6337BB-064D-4C7F-B127-E6A2931D5AF0}"/>
              </a:ext>
            </a:extLst>
          </p:cNvPr>
          <p:cNvSpPr txBox="1"/>
          <p:nvPr/>
        </p:nvSpPr>
        <p:spPr>
          <a:xfrm>
            <a:off x="1505909" y="2669808"/>
            <a:ext cx="987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Одна з умов участі в програмі громадянина — «зелений сертифікат» на момент звернення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EB5061-D8FF-4D5A-8448-3BFD0C8DE9F6}"/>
              </a:ext>
            </a:extLst>
          </p:cNvPr>
          <p:cNvSpPr txBox="1"/>
          <p:nvPr/>
        </p:nvSpPr>
        <p:spPr>
          <a:xfrm>
            <a:off x="1505909" y="3609710"/>
            <a:ext cx="104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 другому етапі програми планується альтернативний механізм нарахування коштів (</a:t>
            </a:r>
            <a:r>
              <a:rPr lang="en-US" dirty="0"/>
              <a:t>o</a:t>
            </a:r>
            <a:r>
              <a:rPr lang="en-US" sz="1800" dirty="0">
                <a:solidFill>
                  <a:schemeClr val="accent1"/>
                </a:solidFill>
              </a:rPr>
              <a:t>ffline</a:t>
            </a:r>
            <a:r>
              <a:rPr lang="uk-UA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B27319-ED41-4A8A-86C5-5AE85454C324}"/>
              </a:ext>
            </a:extLst>
          </p:cNvPr>
          <p:cNvSpPr txBox="1"/>
          <p:nvPr/>
        </p:nvSpPr>
        <p:spPr>
          <a:xfrm>
            <a:off x="1563977" y="5425493"/>
            <a:ext cx="1011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Для протидії шахрайству створюється спеціальна команда, що буде забезпечувати цільове використання підтримки </a:t>
            </a:r>
          </a:p>
          <a:p>
            <a:endParaRPr lang="ru-RU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DBE7B0FD-7FB3-44B4-96CA-C7D349241727}"/>
              </a:ext>
            </a:extLst>
          </p:cNvPr>
          <p:cNvSpPr/>
          <p:nvPr/>
        </p:nvSpPr>
        <p:spPr>
          <a:xfrm>
            <a:off x="500979" y="1371932"/>
            <a:ext cx="260525" cy="252060"/>
          </a:xfrm>
          <a:prstGeom prst="ellipse">
            <a:avLst/>
          </a:prstGeom>
          <a:solidFill>
            <a:srgbClr val="00396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A2E93B10-C54B-4DF4-B634-7C1604BAF4FB}"/>
              </a:ext>
            </a:extLst>
          </p:cNvPr>
          <p:cNvSpPr/>
          <p:nvPr/>
        </p:nvSpPr>
        <p:spPr>
          <a:xfrm>
            <a:off x="500978" y="2236210"/>
            <a:ext cx="260525" cy="252060"/>
          </a:xfrm>
          <a:prstGeom prst="ellipse">
            <a:avLst/>
          </a:prstGeom>
          <a:solidFill>
            <a:srgbClr val="00BB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8F9E2DC5-50CB-44F5-920B-2C027AB16142}"/>
              </a:ext>
            </a:extLst>
          </p:cNvPr>
          <p:cNvSpPr/>
          <p:nvPr/>
        </p:nvSpPr>
        <p:spPr>
          <a:xfrm>
            <a:off x="500977" y="3148845"/>
            <a:ext cx="260525" cy="252060"/>
          </a:xfrm>
          <a:prstGeom prst="ellipse">
            <a:avLst/>
          </a:prstGeom>
          <a:solidFill>
            <a:srgbClr val="A7C53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8CBAF39E-0195-4170-98BC-AD46568B414A}"/>
              </a:ext>
            </a:extLst>
          </p:cNvPr>
          <p:cNvSpPr/>
          <p:nvPr/>
        </p:nvSpPr>
        <p:spPr>
          <a:xfrm>
            <a:off x="500977" y="4144430"/>
            <a:ext cx="260525" cy="252060"/>
          </a:xfrm>
          <a:prstGeom prst="ellipse">
            <a:avLst/>
          </a:prstGeom>
          <a:solidFill>
            <a:srgbClr val="F15B4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B4D6A32E-71C2-48B6-9BD3-5FC9FC3B6D5A}"/>
              </a:ext>
            </a:extLst>
          </p:cNvPr>
          <p:cNvCxnSpPr>
            <a:stCxn id="23" idx="4"/>
            <a:endCxn id="24" idx="0"/>
          </p:cNvCxnSpPr>
          <p:nvPr/>
        </p:nvCxnSpPr>
        <p:spPr>
          <a:xfrm flipH="1">
            <a:off x="631241" y="1623992"/>
            <a:ext cx="1" cy="61221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сполучна лінія 27">
            <a:extLst>
              <a:ext uri="{FF2B5EF4-FFF2-40B4-BE49-F238E27FC236}">
                <a16:creationId xmlns:a16="http://schemas.microsoft.com/office/drawing/2014/main" id="{96B81AA4-BB4E-4342-82AF-C3AE9E1851F1}"/>
              </a:ext>
            </a:extLst>
          </p:cNvPr>
          <p:cNvCxnSpPr>
            <a:stCxn id="24" idx="4"/>
            <a:endCxn id="25" idx="0"/>
          </p:cNvCxnSpPr>
          <p:nvPr/>
        </p:nvCxnSpPr>
        <p:spPr>
          <a:xfrm flipH="1">
            <a:off x="631240" y="2488270"/>
            <a:ext cx="1" cy="66057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A6BB56DB-6EBF-44BF-A8F5-522A592C0C36}"/>
              </a:ext>
            </a:extLst>
          </p:cNvPr>
          <p:cNvCxnSpPr>
            <a:stCxn id="25" idx="4"/>
            <a:endCxn id="26" idx="0"/>
          </p:cNvCxnSpPr>
          <p:nvPr/>
        </p:nvCxnSpPr>
        <p:spPr>
          <a:xfrm>
            <a:off x="631240" y="3400905"/>
            <a:ext cx="0" cy="74352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26BD60F-86FA-4F83-94DD-567C1AE183EB}"/>
              </a:ext>
            </a:extLst>
          </p:cNvPr>
          <p:cNvSpPr txBox="1"/>
          <p:nvPr/>
        </p:nvSpPr>
        <p:spPr>
          <a:xfrm>
            <a:off x="1133998" y="1371932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Чому програма має саме такий дизайн?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97FFA3-2F64-4228-8ED9-CD78F1434867}"/>
              </a:ext>
            </a:extLst>
          </p:cNvPr>
          <p:cNvSpPr txBox="1"/>
          <p:nvPr/>
        </p:nvSpPr>
        <p:spPr>
          <a:xfrm>
            <a:off x="1133998" y="2224418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зможе особа отримати кошти, якщо вона вакцинувалась після старту програми?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A5A018-6956-4023-8834-AFD3891F095B}"/>
              </a:ext>
            </a:extLst>
          </p:cNvPr>
          <p:cNvSpPr txBox="1"/>
          <p:nvPr/>
        </p:nvSpPr>
        <p:spPr>
          <a:xfrm>
            <a:off x="1133998" y="317246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можна буде отримати кошти не використовуючи застосунок «Дія»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7315D8-E213-4746-A16B-658130FCB7A2}"/>
              </a:ext>
            </a:extLst>
          </p:cNvPr>
          <p:cNvSpPr txBox="1"/>
          <p:nvPr/>
        </p:nvSpPr>
        <p:spPr>
          <a:xfrm>
            <a:off x="1133998" y="405034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Що таке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MCC </a:t>
            </a:r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код?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DC3C69-0F2F-4008-9252-E878E5F0BC60}"/>
              </a:ext>
            </a:extLst>
          </p:cNvPr>
          <p:cNvSpPr txBox="1"/>
          <p:nvPr/>
        </p:nvSpPr>
        <p:spPr>
          <a:xfrm>
            <a:off x="1133998" y="5034188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Як протидіяти шахрайству? </a:t>
            </a: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FC44F090-A582-4D8A-9FEF-A830633F3C6D}"/>
              </a:ext>
            </a:extLst>
          </p:cNvPr>
          <p:cNvSpPr/>
          <p:nvPr/>
        </p:nvSpPr>
        <p:spPr>
          <a:xfrm>
            <a:off x="506051" y="5190293"/>
            <a:ext cx="260525" cy="252060"/>
          </a:xfrm>
          <a:prstGeom prst="ellipse">
            <a:avLst/>
          </a:prstGeom>
          <a:solidFill>
            <a:srgbClr val="00905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46" name="Пряма сполучна лінія 45">
            <a:extLst>
              <a:ext uri="{FF2B5EF4-FFF2-40B4-BE49-F238E27FC236}">
                <a16:creationId xmlns:a16="http://schemas.microsoft.com/office/drawing/2014/main" id="{AF7B8136-8AC1-4D6C-9351-54042989D03F}"/>
              </a:ext>
            </a:extLst>
          </p:cNvPr>
          <p:cNvCxnSpPr>
            <a:cxnSpLocks/>
            <a:stCxn id="26" idx="4"/>
            <a:endCxn id="45" idx="0"/>
          </p:cNvCxnSpPr>
          <p:nvPr/>
        </p:nvCxnSpPr>
        <p:spPr>
          <a:xfrm>
            <a:off x="631240" y="4396490"/>
            <a:ext cx="5074" cy="793803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13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Участь регіонів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11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1010281" y="1078036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6578725" y="3151073"/>
            <a:ext cx="456788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uk-UA" dirty="0">
                <a:solidFill>
                  <a:schemeClr val="accent1"/>
                </a:solidFill>
              </a:rPr>
              <a:t>Збір та передача проблемних питань до Мінекономіки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2237220" y="2529674"/>
            <a:ext cx="2695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Популяризація</a:t>
            </a:r>
            <a:endParaRPr lang="ru-UA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7189736" y="2529463"/>
            <a:ext cx="326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C5D97D"/>
                </a:solidFill>
              </a:rPr>
              <a:t>Зворотній зв’язок 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3045828" y="161412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8146888" y="1626436"/>
            <a:ext cx="772794" cy="773946"/>
          </a:xfrm>
          <a:prstGeom prst="ellipse">
            <a:avLst/>
          </a:prstGeom>
          <a:solidFill>
            <a:srgbClr val="C5D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C0192F-0C57-4A19-838E-66ED4BFD9AD2}"/>
              </a:ext>
            </a:extLst>
          </p:cNvPr>
          <p:cNvSpPr txBox="1"/>
          <p:nvPr/>
        </p:nvSpPr>
        <p:spPr>
          <a:xfrm>
            <a:off x="5483319" y="4574536"/>
            <a:ext cx="1095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solidFill>
                  <a:srgbClr val="003964"/>
                </a:solidFill>
              </a:rPr>
              <a:t>Контакти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C34423-91E8-48A1-A6FE-919F4E134B33}"/>
              </a:ext>
            </a:extLst>
          </p:cNvPr>
          <p:cNvSpPr txBox="1"/>
          <p:nvPr/>
        </p:nvSpPr>
        <p:spPr>
          <a:xfrm>
            <a:off x="5005003" y="5023485"/>
            <a:ext cx="26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3964"/>
                </a:solidFill>
              </a:rPr>
              <a:t>shpychenko@me.gov.ua</a:t>
            </a:r>
            <a:endParaRPr lang="uk-UA" sz="1600" b="1" dirty="0">
              <a:solidFill>
                <a:srgbClr val="003964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FE4BEB-447B-4267-A0D8-14BC81F795CC}"/>
              </a:ext>
            </a:extLst>
          </p:cNvPr>
          <p:cNvSpPr txBox="1"/>
          <p:nvPr/>
        </p:nvSpPr>
        <p:spPr>
          <a:xfrm>
            <a:off x="1146143" y="3110394"/>
            <a:ext cx="4567887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2400"/>
              </a:spcBef>
            </a:pPr>
            <a:r>
              <a:rPr lang="uk-UA" sz="1800" dirty="0">
                <a:solidFill>
                  <a:schemeClr val="accent1"/>
                </a:solidFill>
              </a:rPr>
              <a:t>Заходи службовців місцевих адміністрацій щодо максимального поширення інформації про умови програми</a:t>
            </a:r>
          </a:p>
        </p:txBody>
      </p:sp>
      <p:pic>
        <p:nvPicPr>
          <p:cNvPr id="9" name="Графіка 8" descr="Megaphone1 with solid fill">
            <a:extLst>
              <a:ext uri="{FF2B5EF4-FFF2-40B4-BE49-F238E27FC236}">
                <a16:creationId xmlns:a16="http://schemas.microsoft.com/office/drawing/2014/main" id="{B1281414-46DE-4CB2-8FB0-EF27682D2C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8629" y="1650694"/>
            <a:ext cx="700801" cy="700801"/>
          </a:xfrm>
          <a:prstGeom prst="rect">
            <a:avLst/>
          </a:prstGeom>
        </p:spPr>
      </p:pic>
      <p:pic>
        <p:nvPicPr>
          <p:cNvPr id="12" name="Графіка 11" descr="Connected with solid fill">
            <a:extLst>
              <a:ext uri="{FF2B5EF4-FFF2-40B4-BE49-F238E27FC236}">
                <a16:creationId xmlns:a16="http://schemas.microsoft.com/office/drawing/2014/main" id="{1C24A788-AB40-4000-B537-9A50AA375C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03900" y="1671709"/>
            <a:ext cx="658769" cy="658769"/>
          </a:xfrm>
          <a:prstGeom prst="rect">
            <a:avLst/>
          </a:prstGeom>
        </p:spPr>
      </p:pic>
      <p:pic>
        <p:nvPicPr>
          <p:cNvPr id="27" name="Графіка 26" descr="Receiver with solid fill">
            <a:extLst>
              <a:ext uri="{FF2B5EF4-FFF2-40B4-BE49-F238E27FC236}">
                <a16:creationId xmlns:a16="http://schemas.microsoft.com/office/drawing/2014/main" id="{A6377A8A-E220-4F9C-8390-4101E7BE48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62849" y="5496367"/>
            <a:ext cx="383236" cy="383236"/>
          </a:xfrm>
          <a:prstGeom prst="rect">
            <a:avLst/>
          </a:prstGeom>
        </p:spPr>
      </p:pic>
      <p:pic>
        <p:nvPicPr>
          <p:cNvPr id="29" name="Графіка 28" descr="Envelope with solid fill">
            <a:extLst>
              <a:ext uri="{FF2B5EF4-FFF2-40B4-BE49-F238E27FC236}">
                <a16:creationId xmlns:a16="http://schemas.microsoft.com/office/drawing/2014/main" id="{07315465-6090-49A1-8566-8ADD415B127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43687" y="5006938"/>
            <a:ext cx="421560" cy="421560"/>
          </a:xfrm>
          <a:prstGeom prst="rect">
            <a:avLst/>
          </a:prstGeom>
        </p:spPr>
      </p:pic>
      <p:sp>
        <p:nvSpPr>
          <p:cNvPr id="30" name="Прямокутник 29">
            <a:extLst>
              <a:ext uri="{FF2B5EF4-FFF2-40B4-BE49-F238E27FC236}">
                <a16:creationId xmlns:a16="http://schemas.microsoft.com/office/drawing/2014/main" id="{F5322FCC-1E7A-40ED-BC58-A8B72E80689E}"/>
              </a:ext>
            </a:extLst>
          </p:cNvPr>
          <p:cNvSpPr/>
          <p:nvPr/>
        </p:nvSpPr>
        <p:spPr>
          <a:xfrm>
            <a:off x="4337016" y="4442554"/>
            <a:ext cx="3517967" cy="15835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E0571F-256E-4B51-ACF3-82B4DB81421E}"/>
              </a:ext>
            </a:extLst>
          </p:cNvPr>
          <p:cNvSpPr txBox="1"/>
          <p:nvPr/>
        </p:nvSpPr>
        <p:spPr>
          <a:xfrm>
            <a:off x="5046839" y="5516688"/>
            <a:ext cx="26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3964"/>
                </a:solidFill>
              </a:rPr>
              <a:t>     044 596 68 53</a:t>
            </a:r>
            <a:endParaRPr lang="uk-UA" sz="1600" b="1" dirty="0">
              <a:solidFill>
                <a:srgbClr val="0039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9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Переваги Програми </a:t>
            </a: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  <a:endParaRPr lang="uk-UA" dirty="0"/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25EC64B-8F58-DF43-8C36-EF8C4095B47C}"/>
              </a:ext>
            </a:extLst>
          </p:cNvPr>
          <p:cNvSpPr txBox="1"/>
          <p:nvPr/>
        </p:nvSpPr>
        <p:spPr>
          <a:xfrm>
            <a:off x="1886673" y="1894786"/>
            <a:ext cx="983815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Спрямована фінансова підтримка </a:t>
            </a:r>
            <a:r>
              <a:rPr lang="uk-UA" sz="2400" dirty="0">
                <a:solidFill>
                  <a:schemeClr val="accent1"/>
                </a:solidFill>
              </a:rPr>
              <a:t>під час карантину </a:t>
            </a:r>
            <a:r>
              <a:rPr lang="uk-UA" sz="2400" b="1" dirty="0">
                <a:solidFill>
                  <a:schemeClr val="accent1"/>
                </a:solidFill>
              </a:rPr>
              <a:t>найбільш вразливих категорій бізнесу</a:t>
            </a:r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48F37723-CD20-AD41-A7EB-6CE2B59CDDBC}"/>
              </a:ext>
            </a:extLst>
          </p:cNvPr>
          <p:cNvSpPr/>
          <p:nvPr/>
        </p:nvSpPr>
        <p:spPr>
          <a:xfrm>
            <a:off x="859236" y="1902951"/>
            <a:ext cx="748352" cy="744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8B8203D4-1107-974A-9EB6-7199B0F2516C}"/>
              </a:ext>
            </a:extLst>
          </p:cNvPr>
          <p:cNvSpPr/>
          <p:nvPr/>
        </p:nvSpPr>
        <p:spPr>
          <a:xfrm>
            <a:off x="859236" y="2839549"/>
            <a:ext cx="748352" cy="744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18" name="Oval 42">
            <a:extLst>
              <a:ext uri="{FF2B5EF4-FFF2-40B4-BE49-F238E27FC236}">
                <a16:creationId xmlns:a16="http://schemas.microsoft.com/office/drawing/2014/main" id="{761DCCA1-72FC-7840-A1B1-A7A48EF53D72}"/>
              </a:ext>
            </a:extLst>
          </p:cNvPr>
          <p:cNvSpPr/>
          <p:nvPr/>
        </p:nvSpPr>
        <p:spPr>
          <a:xfrm>
            <a:off x="859236" y="3790893"/>
            <a:ext cx="748352" cy="7444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5A9D2D-188C-E449-B923-0B76282844B2}"/>
              </a:ext>
            </a:extLst>
          </p:cNvPr>
          <p:cNvSpPr txBox="1"/>
          <p:nvPr/>
        </p:nvSpPr>
        <p:spPr>
          <a:xfrm>
            <a:off x="1886673" y="2854533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Фінансова підтримка громадян України </a:t>
            </a:r>
            <a:r>
              <a:rPr lang="uk-UA" sz="2400" dirty="0">
                <a:solidFill>
                  <a:schemeClr val="accent1"/>
                </a:solidFill>
              </a:rPr>
              <a:t>у спортивному та культурному розвитку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4F6E9E-3DF0-3D4B-8168-0F9078BCBA82}"/>
              </a:ext>
            </a:extLst>
          </p:cNvPr>
          <p:cNvSpPr txBox="1"/>
          <p:nvPr/>
        </p:nvSpPr>
        <p:spPr>
          <a:xfrm>
            <a:off x="1886673" y="3944259"/>
            <a:ext cx="10027236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Стимулювання вакцинації </a:t>
            </a:r>
            <a:r>
              <a:rPr lang="uk-UA" sz="2400" dirty="0">
                <a:solidFill>
                  <a:schemeClr val="accent1"/>
                </a:solidFill>
              </a:rPr>
              <a:t>населення та боротьба з </a:t>
            </a:r>
            <a:r>
              <a:rPr lang="uk-UA" sz="2400" dirty="0" err="1">
                <a:solidFill>
                  <a:schemeClr val="accent1"/>
                </a:solidFill>
              </a:rPr>
              <a:t>коронавірусом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11" name="Oval 42">
            <a:extLst>
              <a:ext uri="{FF2B5EF4-FFF2-40B4-BE49-F238E27FC236}">
                <a16:creationId xmlns:a16="http://schemas.microsoft.com/office/drawing/2014/main" id="{3AEC6495-6586-714B-96B0-8851F60100F9}"/>
              </a:ext>
            </a:extLst>
          </p:cNvPr>
          <p:cNvSpPr/>
          <p:nvPr/>
        </p:nvSpPr>
        <p:spPr>
          <a:xfrm>
            <a:off x="859236" y="4727490"/>
            <a:ext cx="748352" cy="7444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56D2C0-701A-B541-9822-4F1EA1599C03}"/>
              </a:ext>
            </a:extLst>
          </p:cNvPr>
          <p:cNvSpPr txBox="1"/>
          <p:nvPr/>
        </p:nvSpPr>
        <p:spPr>
          <a:xfrm>
            <a:off x="1886673" y="4730343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Популяризація безготівкової економіки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та підтримка </a:t>
            </a:r>
            <a:r>
              <a:rPr lang="uk-UA" sz="2400" b="1" dirty="0">
                <a:solidFill>
                  <a:schemeClr val="accent1"/>
                </a:solidFill>
              </a:rPr>
              <a:t>«білого бізнесу» </a:t>
            </a:r>
          </a:p>
        </p:txBody>
      </p:sp>
    </p:spTree>
    <p:extLst>
      <p:ext uri="{BB962C8B-B14F-4D97-AF65-F5344CB8AC3E}">
        <p14:creationId xmlns:p14="http://schemas.microsoft.com/office/powerpoint/2010/main" val="401378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565" y="599391"/>
            <a:ext cx="11246266" cy="905410"/>
          </a:xfrm>
        </p:spPr>
        <p:txBody>
          <a:bodyPr/>
          <a:lstStyle/>
          <a:p>
            <a:r>
              <a:rPr lang="uk-UA" dirty="0"/>
              <a:t>Рішення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B9F83D-BEEA-F347-82C8-2E434A345813}"/>
              </a:ext>
            </a:extLst>
          </p:cNvPr>
          <p:cNvSpPr txBox="1"/>
          <p:nvPr/>
        </p:nvSpPr>
        <p:spPr>
          <a:xfrm>
            <a:off x="831735" y="2749406"/>
            <a:ext cx="10789247" cy="231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Державна підтримка складе </a:t>
            </a:r>
            <a:r>
              <a:rPr lang="uk-UA" sz="2400" b="1" dirty="0">
                <a:solidFill>
                  <a:schemeClr val="accent1"/>
                </a:solidFill>
              </a:rPr>
              <a:t>не менше </a:t>
            </a:r>
            <a:r>
              <a:rPr lang="uk-UA" sz="2800" b="1" dirty="0">
                <a:solidFill>
                  <a:schemeClr val="accent1"/>
                </a:solidFill>
              </a:rPr>
              <a:t>3</a:t>
            </a:r>
            <a:r>
              <a:rPr lang="uk-UA" sz="2400" b="1" dirty="0">
                <a:solidFill>
                  <a:schemeClr val="accent1"/>
                </a:solidFill>
              </a:rPr>
              <a:t> млрд грн у 2021 р. </a:t>
            </a:r>
            <a:r>
              <a:rPr lang="uk-UA" sz="2400" dirty="0">
                <a:solidFill>
                  <a:schemeClr val="accent1"/>
                </a:solidFill>
              </a:rPr>
              <a:t>Планується надалі збільшення фінансування в залежності від участі громадян у Програмі</a:t>
            </a: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uk-UA" sz="24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Розмір виплати на 1 людину складе </a:t>
            </a:r>
            <a:r>
              <a:rPr lang="uk-UA" sz="2800" b="1" dirty="0">
                <a:solidFill>
                  <a:schemeClr val="accent1"/>
                </a:solidFill>
              </a:rPr>
              <a:t>1000</a:t>
            </a:r>
            <a:r>
              <a:rPr lang="uk-UA" sz="2400" b="1" dirty="0">
                <a:solidFill>
                  <a:schemeClr val="accent1"/>
                </a:solidFill>
              </a:rPr>
              <a:t> грн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F0B1AE-6178-3C42-8B6E-5CBB78F9A85E}"/>
              </a:ext>
            </a:extLst>
          </p:cNvPr>
          <p:cNvSpPr txBox="1"/>
          <p:nvPr/>
        </p:nvSpPr>
        <p:spPr>
          <a:xfrm>
            <a:off x="859236" y="1528378"/>
            <a:ext cx="1056497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b="1" dirty="0">
                <a:solidFill>
                  <a:schemeClr val="accent3"/>
                </a:solidFill>
              </a:rPr>
              <a:t>Цільове фінансування бізнесу від держави шляхом надання підтримки громадянам України</a:t>
            </a:r>
            <a:endParaRPr lang="ru-UA" sz="2400" b="1" dirty="0">
              <a:solidFill>
                <a:schemeClr val="accent3"/>
              </a:solidFill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959612D-2F1A-B04A-9D4A-AC29E7678CF3}"/>
              </a:ext>
            </a:extLst>
          </p:cNvPr>
          <p:cNvCxnSpPr>
            <a:cxnSpLocks/>
          </p:cNvCxnSpPr>
          <p:nvPr/>
        </p:nvCxnSpPr>
        <p:spPr>
          <a:xfrm>
            <a:off x="859236" y="2460479"/>
            <a:ext cx="1056497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14">
            <a:extLst>
              <a:ext uri="{FF2B5EF4-FFF2-40B4-BE49-F238E27FC236}">
                <a16:creationId xmlns:a16="http://schemas.microsoft.com/office/drawing/2014/main" id="{FDA6AA90-1588-488A-A3FB-2A1F887C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13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(1/2)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3834582" y="1394664"/>
            <a:ext cx="746418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Участь у програмі приймають </a:t>
            </a:r>
            <a:r>
              <a:rPr lang="uk-UA" sz="2400" b="1" dirty="0">
                <a:solidFill>
                  <a:schemeClr val="accent1"/>
                </a:solidFill>
              </a:rPr>
              <a:t>всі громадяни України, які досягли 18 років</a:t>
            </a:r>
            <a:r>
              <a:rPr lang="uk-UA" sz="2400" b="1" baseline="30000" dirty="0">
                <a:solidFill>
                  <a:schemeClr val="accent1"/>
                </a:solidFill>
              </a:rPr>
              <a:t>1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Обов’язковою вимогою – </a:t>
            </a:r>
            <a:r>
              <a:rPr lang="uk-UA" sz="2400" b="1" dirty="0">
                <a:solidFill>
                  <a:schemeClr val="accent2"/>
                </a:solidFill>
              </a:rPr>
              <a:t>«зелений сертифікат», </a:t>
            </a:r>
            <a:r>
              <a:rPr lang="uk-UA" sz="2400" dirty="0">
                <a:solidFill>
                  <a:schemeClr val="accent2"/>
                </a:solidFill>
              </a:rPr>
              <a:t>підтверджений у застосунку Дія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3"/>
                </a:solidFill>
              </a:rPr>
              <a:t>Термін дії Програми – 1 рік (</a:t>
            </a:r>
            <a:r>
              <a:rPr lang="uk-UA" sz="2400" b="1" dirty="0">
                <a:solidFill>
                  <a:schemeClr val="accent3"/>
                </a:solidFill>
              </a:rPr>
              <a:t>з</a:t>
            </a:r>
            <a:r>
              <a:rPr lang="uk-UA" sz="2400" dirty="0">
                <a:solidFill>
                  <a:schemeClr val="accent3"/>
                </a:solidFill>
              </a:rPr>
              <a:t> </a:t>
            </a:r>
            <a:r>
              <a:rPr lang="uk-UA" sz="2400" b="1" dirty="0">
                <a:solidFill>
                  <a:schemeClr val="accent3"/>
                </a:solidFill>
              </a:rPr>
              <a:t>19.12.2021 </a:t>
            </a:r>
            <a:r>
              <a:rPr lang="uk-UA" sz="2400" dirty="0">
                <a:solidFill>
                  <a:schemeClr val="accent3"/>
                </a:solidFill>
              </a:rPr>
              <a:t>до </a:t>
            </a:r>
            <a:r>
              <a:rPr lang="uk-UA" sz="2400" b="1" dirty="0">
                <a:solidFill>
                  <a:schemeClr val="accent3"/>
                </a:solidFill>
              </a:rPr>
              <a:t>18.12.2022</a:t>
            </a:r>
            <a:r>
              <a:rPr lang="uk-UA" sz="2400" dirty="0">
                <a:solidFill>
                  <a:schemeClr val="accent3"/>
                </a:solidFill>
              </a:rPr>
              <a:t>)</a:t>
            </a:r>
          </a:p>
          <a:p>
            <a:pPr marL="342900" indent="-342900" algn="just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3"/>
                </a:solidFill>
              </a:rPr>
              <a:t>Громадянин може </a:t>
            </a:r>
            <a:r>
              <a:rPr lang="uk-UA" sz="2400" b="1" dirty="0">
                <a:solidFill>
                  <a:schemeClr val="accent3"/>
                </a:solidFill>
              </a:rPr>
              <a:t>скористатися</a:t>
            </a:r>
            <a:r>
              <a:rPr lang="uk-UA" sz="2400" dirty="0">
                <a:solidFill>
                  <a:schemeClr val="accent3"/>
                </a:solidFill>
              </a:rPr>
              <a:t> нарахованою сумою </a:t>
            </a:r>
            <a:r>
              <a:rPr lang="uk-UA" sz="2400" b="1" dirty="0">
                <a:solidFill>
                  <a:schemeClr val="accent3"/>
                </a:solidFill>
              </a:rPr>
              <a:t>протягом 4 місяців </a:t>
            </a:r>
            <a:r>
              <a:rPr lang="uk-UA" sz="2400" dirty="0">
                <a:solidFill>
                  <a:schemeClr val="accent3"/>
                </a:solidFill>
              </a:rPr>
              <a:t>після отримання</a:t>
            </a:r>
            <a:r>
              <a:rPr lang="uk-UA" sz="2400" b="1" dirty="0">
                <a:solidFill>
                  <a:schemeClr val="accent3"/>
                </a:solidFill>
              </a:rPr>
              <a:t>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(у разі невикористання, сума буде повернена до Держбюджету)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335672"/>
            <a:ext cx="2233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/>
              <a:t>Віковий критерій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385913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2"/>
                </a:solidFill>
              </a:rPr>
              <a:t>Наявність вакцинації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2" y="3583789"/>
            <a:ext cx="185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Часові рамки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33567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altLang="ko-KR" sz="2400" dirty="0"/>
              <a:t>18</a:t>
            </a:r>
            <a:r>
              <a:rPr lang="uk-UA" altLang="ko-KR" sz="1600" dirty="0"/>
              <a:t> </a:t>
            </a:r>
            <a:r>
              <a:rPr lang="uk-UA" altLang="ko-KR" sz="2000" dirty="0"/>
              <a:t>р.</a:t>
            </a:r>
            <a:endParaRPr lang="uk-UA" altLang="ko-KR" sz="2400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385913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000" dirty="0"/>
              <a:t>х</a:t>
            </a:r>
            <a:r>
              <a:rPr lang="uk-UA" altLang="ko-KR" sz="2800" dirty="0"/>
              <a:t>2</a:t>
            </a:r>
            <a:endParaRPr lang="uk-UA" altLang="ko-KR" sz="2400" dirty="0"/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3583789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6" name="Рисунок 5" descr="Песочные часы 30% со сплошной заливкой">
            <a:extLst>
              <a:ext uri="{FF2B5EF4-FFF2-40B4-BE49-F238E27FC236}">
                <a16:creationId xmlns:a16="http://schemas.microsoft.com/office/drawing/2014/main" id="{6CFA1F41-F11F-004A-A88B-AA2E202EC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081" y="3732364"/>
            <a:ext cx="504451" cy="50445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2474153-4EC1-054F-8764-59B97A6515C2}"/>
              </a:ext>
            </a:extLst>
          </p:cNvPr>
          <p:cNvSpPr txBox="1"/>
          <p:nvPr/>
        </p:nvSpPr>
        <p:spPr>
          <a:xfrm>
            <a:off x="1284790" y="6021250"/>
            <a:ext cx="9356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витрат (1 кв. 2022 р.)</a:t>
            </a:r>
          </a:p>
        </p:txBody>
      </p:sp>
    </p:spTree>
    <p:extLst>
      <p:ext uri="{BB962C8B-B14F-4D97-AF65-F5344CB8AC3E}">
        <p14:creationId xmlns:p14="http://schemas.microsoft.com/office/powerpoint/2010/main" val="213180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(2/2)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756179" y="3429132"/>
            <a:ext cx="5339821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accent1"/>
                </a:solidFill>
              </a:rPr>
              <a:t>Online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uk-UA" sz="2400" dirty="0">
                <a:solidFill>
                  <a:schemeClr val="accent1"/>
                </a:solidFill>
              </a:rPr>
              <a:t>через мобільний застосунок </a:t>
            </a:r>
            <a:r>
              <a:rPr lang="uk-UA" sz="2400" b="1" dirty="0">
                <a:solidFill>
                  <a:schemeClr val="accent1"/>
                </a:solidFill>
              </a:rPr>
              <a:t>Дія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3906269" y="1610771"/>
            <a:ext cx="7124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Інструменти</a:t>
            </a:r>
            <a:r>
              <a:rPr lang="ru-UA" sz="2400" b="1" dirty="0"/>
              <a:t> </a:t>
            </a:r>
            <a:r>
              <a:rPr lang="uk-UA" sz="2400" b="1" dirty="0"/>
              <a:t>отримання</a:t>
            </a:r>
            <a:r>
              <a:rPr lang="ru-UA" sz="2400" b="1" dirty="0"/>
              <a:t> </a:t>
            </a:r>
            <a:r>
              <a:rPr lang="uk-UA" sz="2400" b="1" dirty="0"/>
              <a:t>підтримки</a:t>
            </a:r>
            <a:endParaRPr lang="ru-UA" sz="2400" b="1" dirty="0"/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2966250" y="1477363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uk-UA" altLang="ko-KR" sz="2400" dirty="0"/>
          </a:p>
        </p:txBody>
      </p:sp>
      <p:pic>
        <p:nvPicPr>
          <p:cNvPr id="12" name="Рисунок 11" descr="Одна шестеренка со сплошной заливкой">
            <a:extLst>
              <a:ext uri="{FF2B5EF4-FFF2-40B4-BE49-F238E27FC236}">
                <a16:creationId xmlns:a16="http://schemas.microsoft.com/office/drawing/2014/main" id="{CF4E0A3B-4187-7241-B341-5CACF2A64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393" y="1554387"/>
            <a:ext cx="601582" cy="60158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11ECF61-6947-4F4A-8CAD-76CA93DE5F68}"/>
              </a:ext>
            </a:extLst>
          </p:cNvPr>
          <p:cNvSpPr txBox="1"/>
          <p:nvPr/>
        </p:nvSpPr>
        <p:spPr>
          <a:xfrm>
            <a:off x="6784258" y="3411815"/>
            <a:ext cx="4651564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Одразу</a:t>
            </a:r>
            <a:r>
              <a:rPr lang="uk-UA" sz="2400" dirty="0">
                <a:solidFill>
                  <a:schemeClr val="accent1"/>
                </a:solidFill>
              </a:rPr>
              <a:t> </a:t>
            </a:r>
            <a:r>
              <a:rPr lang="uk-UA" sz="2400" b="1" dirty="0">
                <a:solidFill>
                  <a:schemeClr val="accent1"/>
                </a:solidFill>
              </a:rPr>
              <a:t>після початку Програми </a:t>
            </a:r>
            <a:r>
              <a:rPr lang="uk-UA" sz="2400" dirty="0">
                <a:solidFill>
                  <a:schemeClr val="accent1"/>
                </a:solidFill>
              </a:rPr>
              <a:t>(з 19.12.2021 р.) 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FAA3B9-1478-7B43-93DB-9C740FD860C4}"/>
              </a:ext>
            </a:extLst>
          </p:cNvPr>
          <p:cNvSpPr txBox="1"/>
          <p:nvPr/>
        </p:nvSpPr>
        <p:spPr>
          <a:xfrm>
            <a:off x="756177" y="4436591"/>
            <a:ext cx="5339821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 startAt="2"/>
            </a:pPr>
            <a:r>
              <a:rPr lang="en-US" sz="2400" b="1" dirty="0">
                <a:solidFill>
                  <a:schemeClr val="accent1"/>
                </a:solidFill>
              </a:rPr>
              <a:t>Offline</a:t>
            </a:r>
            <a:r>
              <a:rPr lang="uk-UA" sz="2400" dirty="0">
                <a:solidFill>
                  <a:schemeClr val="accent1"/>
                </a:solidFill>
              </a:rPr>
              <a:t>, через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альтернативний механізм, який можливо буде додатково запропоновано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7BFF8C-F3DC-CF4C-B42D-3914B1EC27B2}"/>
              </a:ext>
            </a:extLst>
          </p:cNvPr>
          <p:cNvSpPr txBox="1"/>
          <p:nvPr/>
        </p:nvSpPr>
        <p:spPr>
          <a:xfrm>
            <a:off x="6784256" y="4464820"/>
            <a:ext cx="4940573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з ІІІ кварталу 2022 р.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5F178-1C91-964B-AC70-9D22EF1438EC}"/>
              </a:ext>
            </a:extLst>
          </p:cNvPr>
          <p:cNvSpPr txBox="1"/>
          <p:nvPr/>
        </p:nvSpPr>
        <p:spPr>
          <a:xfrm>
            <a:off x="7631129" y="2701421"/>
            <a:ext cx="2949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Термін отримання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B6818-5DA4-8A46-B82D-686390EE8F05}"/>
              </a:ext>
            </a:extLst>
          </p:cNvPr>
          <p:cNvSpPr txBox="1"/>
          <p:nvPr/>
        </p:nvSpPr>
        <p:spPr>
          <a:xfrm>
            <a:off x="1772980" y="2693170"/>
            <a:ext cx="300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accent2"/>
                </a:solidFill>
              </a:rPr>
              <a:t>Опис</a:t>
            </a:r>
            <a:r>
              <a:rPr lang="ru-UA" sz="2400" b="1" dirty="0">
                <a:solidFill>
                  <a:schemeClr val="accent2"/>
                </a:solidFill>
              </a:rPr>
              <a:t> </a:t>
            </a:r>
            <a:r>
              <a:rPr lang="uk-UA" sz="2400" b="1" dirty="0">
                <a:solidFill>
                  <a:schemeClr val="accent2"/>
                </a:solidFill>
              </a:rPr>
              <a:t>інструментів</a:t>
            </a:r>
            <a:endParaRPr lang="ru-UA" sz="2400" b="1" dirty="0">
              <a:solidFill>
                <a:schemeClr val="accent2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1C602166-85A5-4043-BF19-7C594761FD0E}"/>
              </a:ext>
            </a:extLst>
          </p:cNvPr>
          <p:cNvCxnSpPr>
            <a:cxnSpLocks/>
          </p:cNvCxnSpPr>
          <p:nvPr/>
        </p:nvCxnSpPr>
        <p:spPr>
          <a:xfrm>
            <a:off x="932976" y="3239326"/>
            <a:ext cx="504012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1CC65DC2-E73E-9E42-9F76-CC60361AE9BF}"/>
              </a:ext>
            </a:extLst>
          </p:cNvPr>
          <p:cNvCxnSpPr>
            <a:cxnSpLocks/>
          </p:cNvCxnSpPr>
          <p:nvPr/>
        </p:nvCxnSpPr>
        <p:spPr>
          <a:xfrm>
            <a:off x="6915767" y="3239326"/>
            <a:ext cx="4114906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77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Прямокутник 1059">
            <a:extLst>
              <a:ext uri="{FF2B5EF4-FFF2-40B4-BE49-F238E27FC236}">
                <a16:creationId xmlns:a16="http://schemas.microsoft.com/office/drawing/2014/main" id="{CC6BD623-C991-42A1-830D-F2D1F9DC7027}"/>
              </a:ext>
            </a:extLst>
          </p:cNvPr>
          <p:cNvSpPr/>
          <p:nvPr/>
        </p:nvSpPr>
        <p:spPr>
          <a:xfrm>
            <a:off x="439309" y="1064022"/>
            <a:ext cx="11234870" cy="51855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Oval 42">
            <a:extLst>
              <a:ext uri="{FF2B5EF4-FFF2-40B4-BE49-F238E27FC236}">
                <a16:creationId xmlns:a16="http://schemas.microsoft.com/office/drawing/2014/main" id="{9B3E94F5-AAF9-4295-A4FD-A92A6891BBE2}"/>
              </a:ext>
            </a:extLst>
          </p:cNvPr>
          <p:cNvSpPr/>
          <p:nvPr/>
        </p:nvSpPr>
        <p:spPr>
          <a:xfrm>
            <a:off x="1453272" y="2054025"/>
            <a:ext cx="923900" cy="9259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отримання підтримки через Дію для громадян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Графіка 5" descr="Man with solid fill">
            <a:extLst>
              <a:ext uri="{FF2B5EF4-FFF2-40B4-BE49-F238E27FC236}">
                <a16:creationId xmlns:a16="http://schemas.microsoft.com/office/drawing/2014/main" id="{BB5ABF8B-A25B-450D-A4DD-A9001C510E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5852" y="2153821"/>
            <a:ext cx="754728" cy="754728"/>
          </a:xfrm>
          <a:prstGeom prst="rect">
            <a:avLst/>
          </a:prstGeom>
        </p:spPr>
      </p:pic>
      <p:cxnSp>
        <p:nvCxnSpPr>
          <p:cNvPr id="8" name="Пряма зі стрілкою 7">
            <a:extLst>
              <a:ext uri="{FF2B5EF4-FFF2-40B4-BE49-F238E27FC236}">
                <a16:creationId xmlns:a16="http://schemas.microsoft.com/office/drawing/2014/main" id="{3DA0AA4D-5ED6-4428-AA55-255425C446FA}"/>
              </a:ext>
            </a:extLst>
          </p:cNvPr>
          <p:cNvCxnSpPr>
            <a:cxnSpLocks/>
          </p:cNvCxnSpPr>
          <p:nvPr/>
        </p:nvCxnSpPr>
        <p:spPr>
          <a:xfrm flipV="1">
            <a:off x="2951116" y="2631423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DEBADF3-483A-46A4-A4DC-5D578C821234}"/>
              </a:ext>
            </a:extLst>
          </p:cNvPr>
          <p:cNvSpPr txBox="1"/>
          <p:nvPr/>
        </p:nvSpPr>
        <p:spPr>
          <a:xfrm>
            <a:off x="1050432" y="3060515"/>
            <a:ext cx="19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Громадянин</a:t>
            </a:r>
            <a:r>
              <a:rPr lang="ru-UA" sz="1400" b="1" dirty="0"/>
              <a:t> (-ка)</a:t>
            </a:r>
            <a:endParaRPr lang="uk-UA" sz="1400" b="1" dirty="0"/>
          </a:p>
        </p:txBody>
      </p:sp>
      <p:pic>
        <p:nvPicPr>
          <p:cNvPr id="11" name="Графіка 10" descr="Smart Phone with solid fill">
            <a:extLst>
              <a:ext uri="{FF2B5EF4-FFF2-40B4-BE49-F238E27FC236}">
                <a16:creationId xmlns:a16="http://schemas.microsoft.com/office/drawing/2014/main" id="{7A4A64FF-7125-44A0-BEFC-E3A5BCAF12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92089" y="2191278"/>
            <a:ext cx="847069" cy="84706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B0CD52-6C7A-4057-B7B2-9C4DC9DFBD91}"/>
              </a:ext>
            </a:extLst>
          </p:cNvPr>
          <p:cNvSpPr txBox="1"/>
          <p:nvPr/>
        </p:nvSpPr>
        <p:spPr>
          <a:xfrm>
            <a:off x="3589323" y="3115964"/>
            <a:ext cx="16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 послугу «</a:t>
            </a:r>
            <a:r>
              <a:rPr lang="uk-UA" sz="1400" b="1" dirty="0" err="1"/>
              <a:t>єПідтримка</a:t>
            </a:r>
            <a:r>
              <a:rPr lang="uk-UA" sz="1400" b="1" dirty="0"/>
              <a:t>» </a:t>
            </a:r>
          </a:p>
        </p:txBody>
      </p:sp>
      <p:pic>
        <p:nvPicPr>
          <p:cNvPr id="1028" name="Picture 4" descr="Free Icon | Bank">
            <a:extLst>
              <a:ext uri="{FF2B5EF4-FFF2-40B4-BE49-F238E27FC236}">
                <a16:creationId xmlns:a16="http://schemas.microsoft.com/office/drawing/2014/main" id="{0FAC48A1-6512-4A8F-81DA-102B0EC53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658" y="1470991"/>
            <a:ext cx="439406" cy="4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D6B7E2B-8FEA-40E8-B5B4-E7CCEEF23109}"/>
              </a:ext>
            </a:extLst>
          </p:cNvPr>
          <p:cNvSpPr txBox="1"/>
          <p:nvPr/>
        </p:nvSpPr>
        <p:spPr>
          <a:xfrm>
            <a:off x="6099484" y="3015378"/>
            <a:ext cx="1332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Відкриває рахунок</a:t>
            </a:r>
          </a:p>
        </p:txBody>
      </p:sp>
      <p:pic>
        <p:nvPicPr>
          <p:cNvPr id="21" name="Графіка 20" descr="Bank check with solid fill">
            <a:extLst>
              <a:ext uri="{FF2B5EF4-FFF2-40B4-BE49-F238E27FC236}">
                <a16:creationId xmlns:a16="http://schemas.microsoft.com/office/drawing/2014/main" id="{BEC80745-B1E5-4961-9744-9C9070EC498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95808" y="2324038"/>
            <a:ext cx="739364" cy="739364"/>
          </a:xfrm>
          <a:prstGeom prst="rect">
            <a:avLst/>
          </a:prstGeom>
        </p:spPr>
      </p:pic>
      <p:cxnSp>
        <p:nvCxnSpPr>
          <p:cNvPr id="29" name="Пряма зі стрілкою 28">
            <a:extLst>
              <a:ext uri="{FF2B5EF4-FFF2-40B4-BE49-F238E27FC236}">
                <a16:creationId xmlns:a16="http://schemas.microsoft.com/office/drawing/2014/main" id="{E08E837F-410F-4D5C-9F55-88F8764ED6A8}"/>
              </a:ext>
            </a:extLst>
          </p:cNvPr>
          <p:cNvCxnSpPr/>
          <p:nvPr/>
        </p:nvCxnSpPr>
        <p:spPr>
          <a:xfrm flipV="1">
            <a:off x="6534657" y="2024417"/>
            <a:ext cx="0" cy="413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 зі стрілкою 35">
            <a:extLst>
              <a:ext uri="{FF2B5EF4-FFF2-40B4-BE49-F238E27FC236}">
                <a16:creationId xmlns:a16="http://schemas.microsoft.com/office/drawing/2014/main" id="{6383106E-AEE6-4AA3-9FBC-8B6AE2479FD9}"/>
              </a:ext>
            </a:extLst>
          </p:cNvPr>
          <p:cNvCxnSpPr>
            <a:cxnSpLocks/>
          </p:cNvCxnSpPr>
          <p:nvPr/>
        </p:nvCxnSpPr>
        <p:spPr>
          <a:xfrm>
            <a:off x="6927778" y="2032386"/>
            <a:ext cx="0" cy="397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7384797-45AF-4862-8FFD-E970F7E3FF3E}"/>
              </a:ext>
            </a:extLst>
          </p:cNvPr>
          <p:cNvSpPr txBox="1"/>
          <p:nvPr/>
        </p:nvSpPr>
        <p:spPr>
          <a:xfrm>
            <a:off x="4603274" y="1078036"/>
            <a:ext cx="1602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b="1" dirty="0">
                <a:solidFill>
                  <a:schemeClr val="bg1">
                    <a:lumMod val="50000"/>
                  </a:schemeClr>
                </a:solidFill>
              </a:rPr>
              <a:t>Дія перенаправляє до застосунку банку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B7A08F6D-3790-4801-B194-F72D7FFBBE87}"/>
              </a:ext>
            </a:extLst>
          </p:cNvPr>
          <p:cNvSpPr/>
          <p:nvPr/>
        </p:nvSpPr>
        <p:spPr>
          <a:xfrm>
            <a:off x="6395808" y="1986818"/>
            <a:ext cx="712225" cy="488836"/>
          </a:xfrm>
          <a:prstGeom prst="ellipse">
            <a:avLst/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3" name="Сполучна лінія: вигнута 42">
            <a:extLst>
              <a:ext uri="{FF2B5EF4-FFF2-40B4-BE49-F238E27FC236}">
                <a16:creationId xmlns:a16="http://schemas.microsoft.com/office/drawing/2014/main" id="{EA39C420-662D-4FB3-A3D0-996DDF31812D}"/>
              </a:ext>
            </a:extLst>
          </p:cNvPr>
          <p:cNvCxnSpPr>
            <a:stCxn id="38" idx="2"/>
            <a:endCxn id="34" idx="2"/>
          </p:cNvCxnSpPr>
          <p:nvPr/>
        </p:nvCxnSpPr>
        <p:spPr>
          <a:xfrm rot="16200000" flipH="1">
            <a:off x="5646706" y="1482133"/>
            <a:ext cx="506869" cy="991336"/>
          </a:xfrm>
          <a:prstGeom prst="curvedConnector2">
            <a:avLst/>
          </a:prstGeom>
          <a:ln>
            <a:solidFill>
              <a:srgbClr val="BFBF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 зі стрілкою 45">
            <a:extLst>
              <a:ext uri="{FF2B5EF4-FFF2-40B4-BE49-F238E27FC236}">
                <a16:creationId xmlns:a16="http://schemas.microsoft.com/office/drawing/2014/main" id="{F7F53F7F-8F88-4F8E-8F93-3FEFB78D67E8}"/>
              </a:ext>
            </a:extLst>
          </p:cNvPr>
          <p:cNvCxnSpPr>
            <a:cxnSpLocks/>
          </p:cNvCxnSpPr>
          <p:nvPr/>
        </p:nvCxnSpPr>
        <p:spPr>
          <a:xfrm flipV="1">
            <a:off x="7782695" y="2705650"/>
            <a:ext cx="7989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1B11650-3C87-4216-96D8-DADD8DF23B47}"/>
              </a:ext>
            </a:extLst>
          </p:cNvPr>
          <p:cNvSpPr txBox="1"/>
          <p:nvPr/>
        </p:nvSpPr>
        <p:spPr>
          <a:xfrm>
            <a:off x="8529366" y="2337295"/>
            <a:ext cx="2156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</a:t>
            </a:r>
            <a:br>
              <a:rPr lang="uk-UA" sz="1400" b="1" dirty="0"/>
            </a:br>
            <a:r>
              <a:rPr lang="uk-UA" sz="1400" b="1" dirty="0"/>
              <a:t>відкритий банківський рахунок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774FC2-7404-4725-9191-B5BEA8D5223A}"/>
              </a:ext>
            </a:extLst>
          </p:cNvPr>
          <p:cNvSpPr txBox="1"/>
          <p:nvPr/>
        </p:nvSpPr>
        <p:spPr>
          <a:xfrm>
            <a:off x="8837343" y="5394932"/>
            <a:ext cx="1645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Підтвердження про участь</a:t>
            </a:r>
          </a:p>
        </p:txBody>
      </p:sp>
      <p:pic>
        <p:nvPicPr>
          <p:cNvPr id="50" name="Графіка 49" descr="Paper with solid fill">
            <a:extLst>
              <a:ext uri="{FF2B5EF4-FFF2-40B4-BE49-F238E27FC236}">
                <a16:creationId xmlns:a16="http://schemas.microsoft.com/office/drawing/2014/main" id="{97D6EE62-BF3C-4D35-8950-924EEEFA2B8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59451" y="4150778"/>
            <a:ext cx="1020729" cy="1020729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CC11362-689F-4073-8616-E981AE1C50F9}"/>
              </a:ext>
            </a:extLst>
          </p:cNvPr>
          <p:cNvSpPr txBox="1"/>
          <p:nvPr/>
        </p:nvSpPr>
        <p:spPr>
          <a:xfrm>
            <a:off x="8993871" y="4581439"/>
            <a:ext cx="1332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/>
              <a:t>Успіх</a:t>
            </a:r>
            <a:r>
              <a:rPr lang="uk-UA" sz="800" b="1" dirty="0"/>
              <a:t>!</a:t>
            </a:r>
          </a:p>
        </p:txBody>
      </p:sp>
      <p:cxnSp>
        <p:nvCxnSpPr>
          <p:cNvPr id="53" name="Пряма зі стрілкою 52">
            <a:extLst>
              <a:ext uri="{FF2B5EF4-FFF2-40B4-BE49-F238E27FC236}">
                <a16:creationId xmlns:a16="http://schemas.microsoft.com/office/drawing/2014/main" id="{D9537360-F34E-49D6-BAF5-B62AAA8E05CF}"/>
              </a:ext>
            </a:extLst>
          </p:cNvPr>
          <p:cNvCxnSpPr>
            <a:cxnSpLocks/>
          </p:cNvCxnSpPr>
          <p:nvPr/>
        </p:nvCxnSpPr>
        <p:spPr>
          <a:xfrm flipH="1">
            <a:off x="7820917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ADC12EE-E923-4FD8-8E01-85D59CEC6A26}"/>
              </a:ext>
            </a:extLst>
          </p:cNvPr>
          <p:cNvSpPr txBox="1"/>
          <p:nvPr/>
        </p:nvSpPr>
        <p:spPr>
          <a:xfrm>
            <a:off x="5899569" y="5379449"/>
            <a:ext cx="177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Повідомлення про зарахування коштів</a:t>
            </a:r>
          </a:p>
        </p:txBody>
      </p:sp>
      <p:pic>
        <p:nvPicPr>
          <p:cNvPr id="56" name="Графіка 55" descr="Chat bubble with solid fill">
            <a:extLst>
              <a:ext uri="{FF2B5EF4-FFF2-40B4-BE49-F238E27FC236}">
                <a16:creationId xmlns:a16="http://schemas.microsoft.com/office/drawing/2014/main" id="{5AD7E946-E7F5-40F9-B79F-888B9CAE5B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30551" y="4417983"/>
            <a:ext cx="912533" cy="91253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290FF666-1738-4BAD-A100-DAF173E5327C}"/>
              </a:ext>
            </a:extLst>
          </p:cNvPr>
          <p:cNvSpPr txBox="1"/>
          <p:nvPr/>
        </p:nvSpPr>
        <p:spPr>
          <a:xfrm>
            <a:off x="3746124" y="5370162"/>
            <a:ext cx="1658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400" b="1" dirty="0"/>
              <a:t>Оплата </a:t>
            </a:r>
            <a:r>
              <a:rPr lang="ru-UA" sz="1400" b="1" dirty="0" err="1"/>
              <a:t>послуг</a:t>
            </a:r>
            <a:r>
              <a:rPr lang="ru-UA" sz="1400" b="1" dirty="0"/>
              <a:t> онлайн </a:t>
            </a:r>
            <a:r>
              <a:rPr lang="ru-UA" sz="1400" b="1" dirty="0" err="1"/>
              <a:t>або</a:t>
            </a:r>
            <a:r>
              <a:rPr lang="ru-UA" sz="1400" b="1" dirty="0"/>
              <a:t> у магазин</a:t>
            </a:r>
            <a:r>
              <a:rPr lang="uk-UA" sz="1400" b="1" dirty="0"/>
              <a:t>і (</a:t>
            </a:r>
            <a:r>
              <a:rPr lang="en-US" sz="1400" b="1" dirty="0"/>
              <a:t>POS)</a:t>
            </a:r>
            <a:endParaRPr lang="uk-UA" sz="1400" b="1" dirty="0"/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B91C6CEE-64CB-4E30-A1E9-8DA81E8848C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2" y="4384262"/>
            <a:ext cx="912532" cy="912532"/>
          </a:xfrm>
          <a:prstGeom prst="rect">
            <a:avLst/>
          </a:prstGeom>
        </p:spPr>
      </p:pic>
      <p:pic>
        <p:nvPicPr>
          <p:cNvPr id="1027" name="Графіка 1026" descr="Store with solid fill">
            <a:extLst>
              <a:ext uri="{FF2B5EF4-FFF2-40B4-BE49-F238E27FC236}">
                <a16:creationId xmlns:a16="http://schemas.microsoft.com/office/drawing/2014/main" id="{5E27CC93-2D3E-4971-923F-E93B6CC9D9B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511411" y="5398010"/>
            <a:ext cx="992932" cy="992932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B4EF5463-B85D-4FF1-AD9F-159669E5C513}"/>
              </a:ext>
            </a:extLst>
          </p:cNvPr>
          <p:cNvSpPr txBox="1"/>
          <p:nvPr/>
        </p:nvSpPr>
        <p:spPr>
          <a:xfrm rot="16200000">
            <a:off x="1036767" y="3872854"/>
            <a:ext cx="1658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 err="1"/>
              <a:t>Послуга</a:t>
            </a:r>
            <a:endParaRPr lang="uk-UA" sz="1200" b="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D54F9BF-C028-487C-ADF5-5060E86D1C58}"/>
              </a:ext>
            </a:extLst>
          </p:cNvPr>
          <p:cNvSpPr txBox="1"/>
          <p:nvPr/>
        </p:nvSpPr>
        <p:spPr>
          <a:xfrm rot="5400000" flipV="1">
            <a:off x="1407742" y="4978908"/>
            <a:ext cx="1450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/>
              <a:t>Грош</a:t>
            </a:r>
            <a:r>
              <a:rPr lang="uk-UA" sz="1200" b="1" dirty="0"/>
              <a:t>і</a:t>
            </a:r>
          </a:p>
        </p:txBody>
      </p:sp>
      <p:cxnSp>
        <p:nvCxnSpPr>
          <p:cNvPr id="81" name="Пряма зі стрілкою 80">
            <a:extLst>
              <a:ext uri="{FF2B5EF4-FFF2-40B4-BE49-F238E27FC236}">
                <a16:creationId xmlns:a16="http://schemas.microsoft.com/office/drawing/2014/main" id="{BB25041B-B31B-476A-B57E-EE6BA0D292E9}"/>
              </a:ext>
            </a:extLst>
          </p:cNvPr>
          <p:cNvCxnSpPr>
            <a:cxnSpLocks/>
          </p:cNvCxnSpPr>
          <p:nvPr/>
        </p:nvCxnSpPr>
        <p:spPr>
          <a:xfrm>
            <a:off x="9601103" y="3339004"/>
            <a:ext cx="0" cy="52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Сполучна лінія: уступом 1042">
            <a:extLst>
              <a:ext uri="{FF2B5EF4-FFF2-40B4-BE49-F238E27FC236}">
                <a16:creationId xmlns:a16="http://schemas.microsoft.com/office/drawing/2014/main" id="{8E9A0FF8-BDAA-4601-949F-400F9636ADFE}"/>
              </a:ext>
            </a:extLst>
          </p:cNvPr>
          <p:cNvCxnSpPr>
            <a:cxnSpLocks/>
            <a:stCxn id="59" idx="1"/>
            <a:endCxn id="9" idx="2"/>
          </p:cNvCxnSpPr>
          <p:nvPr/>
        </p:nvCxnSpPr>
        <p:spPr>
          <a:xfrm rot="10800000">
            <a:off x="2007878" y="3368292"/>
            <a:ext cx="2179944" cy="14722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Сполучна лінія: уступом 1051">
            <a:extLst>
              <a:ext uri="{FF2B5EF4-FFF2-40B4-BE49-F238E27FC236}">
                <a16:creationId xmlns:a16="http://schemas.microsoft.com/office/drawing/2014/main" id="{C546DA47-075C-4BF6-A2E0-6D8A27D98A96}"/>
              </a:ext>
            </a:extLst>
          </p:cNvPr>
          <p:cNvCxnSpPr>
            <a:cxnSpLocks/>
            <a:stCxn id="59" idx="1"/>
            <a:endCxn id="1027" idx="0"/>
          </p:cNvCxnSpPr>
          <p:nvPr/>
        </p:nvCxnSpPr>
        <p:spPr>
          <a:xfrm rot="10800000" flipV="1">
            <a:off x="2007878" y="4840528"/>
            <a:ext cx="2179945" cy="5574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Графіка 1054" descr="Ticket with solid fill">
            <a:extLst>
              <a:ext uri="{FF2B5EF4-FFF2-40B4-BE49-F238E27FC236}">
                <a16:creationId xmlns:a16="http://schemas.microsoft.com/office/drawing/2014/main" id="{90A960D7-DA58-46D5-8428-0E2273F8706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9846" y="3787837"/>
            <a:ext cx="369343" cy="369343"/>
          </a:xfrm>
          <a:prstGeom prst="rect">
            <a:avLst/>
          </a:prstGeom>
        </p:spPr>
      </p:pic>
      <p:sp>
        <p:nvSpPr>
          <p:cNvPr id="1062" name="TextBox 1061">
            <a:extLst>
              <a:ext uri="{FF2B5EF4-FFF2-40B4-BE49-F238E27FC236}">
                <a16:creationId xmlns:a16="http://schemas.microsoft.com/office/drawing/2014/main" id="{A46AD0D7-CEF5-428D-87D3-ED5A0B906C9F}"/>
              </a:ext>
            </a:extLst>
          </p:cNvPr>
          <p:cNvSpPr txBox="1"/>
          <p:nvPr/>
        </p:nvSpPr>
        <p:spPr>
          <a:xfrm>
            <a:off x="3139938" y="214742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1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6636A8-1000-4ECA-96FE-43219D2BC854}"/>
              </a:ext>
            </a:extLst>
          </p:cNvPr>
          <p:cNvSpPr txBox="1"/>
          <p:nvPr/>
        </p:nvSpPr>
        <p:spPr>
          <a:xfrm>
            <a:off x="5399270" y="2189971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2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AAFCF5-E56F-472F-93D7-1F40E59E6470}"/>
              </a:ext>
            </a:extLst>
          </p:cNvPr>
          <p:cNvSpPr txBox="1"/>
          <p:nvPr/>
        </p:nvSpPr>
        <p:spPr>
          <a:xfrm>
            <a:off x="7960860" y="2191278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3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656B6EC-1D4C-4AAB-942C-E363EE97A7AD}"/>
              </a:ext>
            </a:extLst>
          </p:cNvPr>
          <p:cNvSpPr txBox="1"/>
          <p:nvPr/>
        </p:nvSpPr>
        <p:spPr>
          <a:xfrm>
            <a:off x="9771174" y="34053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4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CA27267-113D-475F-8C0E-2FB802B27849}"/>
              </a:ext>
            </a:extLst>
          </p:cNvPr>
          <p:cNvSpPr txBox="1"/>
          <p:nvPr/>
        </p:nvSpPr>
        <p:spPr>
          <a:xfrm>
            <a:off x="7999119" y="4392195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5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0" name="Пряма зі стрілкою 109">
            <a:extLst>
              <a:ext uri="{FF2B5EF4-FFF2-40B4-BE49-F238E27FC236}">
                <a16:creationId xmlns:a16="http://schemas.microsoft.com/office/drawing/2014/main" id="{8D6EF226-2A40-4D9E-B1BF-9BB2F267F8F5}"/>
              </a:ext>
            </a:extLst>
          </p:cNvPr>
          <p:cNvCxnSpPr>
            <a:cxnSpLocks/>
          </p:cNvCxnSpPr>
          <p:nvPr/>
        </p:nvCxnSpPr>
        <p:spPr>
          <a:xfrm flipV="1">
            <a:off x="5210287" y="2683166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0B71282-E2DE-4272-A320-0E21BB2BB157}"/>
              </a:ext>
            </a:extLst>
          </p:cNvPr>
          <p:cNvSpPr txBox="1"/>
          <p:nvPr/>
        </p:nvSpPr>
        <p:spPr>
          <a:xfrm>
            <a:off x="5454167" y="43935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3" name="Пряма зі стрілкою 112">
            <a:extLst>
              <a:ext uri="{FF2B5EF4-FFF2-40B4-BE49-F238E27FC236}">
                <a16:creationId xmlns:a16="http://schemas.microsoft.com/office/drawing/2014/main" id="{D896E8C0-2F4F-4896-9EA4-28A682646E92}"/>
              </a:ext>
            </a:extLst>
          </p:cNvPr>
          <p:cNvCxnSpPr>
            <a:cxnSpLocks/>
          </p:cNvCxnSpPr>
          <p:nvPr/>
        </p:nvCxnSpPr>
        <p:spPr>
          <a:xfrm flipH="1">
            <a:off x="5247671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9B161EF5-0FE3-4918-9646-12F0C60DC415}"/>
              </a:ext>
            </a:extLst>
          </p:cNvPr>
          <p:cNvSpPr txBox="1"/>
          <p:nvPr/>
        </p:nvSpPr>
        <p:spPr>
          <a:xfrm>
            <a:off x="2863563" y="4337797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7</a:t>
            </a:r>
            <a:endParaRPr lang="uk-UA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Украинская гривна – Бесплатные иконки: знаки">
            <a:extLst>
              <a:ext uri="{FF2B5EF4-FFF2-40B4-BE49-F238E27FC236}">
                <a16:creationId xmlns:a16="http://schemas.microsoft.com/office/drawing/2014/main" id="{7F345F45-265E-4789-83D0-7BE0613DB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82" y="4891208"/>
            <a:ext cx="337961" cy="33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92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Який бізнес потребує державної підтримки?</a:t>
            </a:r>
          </a:p>
        </p:txBody>
      </p:sp>
      <p:sp>
        <p:nvSpPr>
          <p:cNvPr id="8" name="Номер слайда 14">
            <a:extLst>
              <a:ext uri="{FF2B5EF4-FFF2-40B4-BE49-F238E27FC236}">
                <a16:creationId xmlns:a16="http://schemas.microsoft.com/office/drawing/2014/main" id="{40461F15-C7E3-904E-800D-232602B6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F6EF7-292B-4148-898F-B2DB6893F3AD}"/>
              </a:ext>
            </a:extLst>
          </p:cNvPr>
          <p:cNvSpPr txBox="1"/>
          <p:nvPr/>
        </p:nvSpPr>
        <p:spPr>
          <a:xfrm>
            <a:off x="2105194" y="2191651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Спортивні зали та фітнес-клуби</a:t>
            </a:r>
            <a:endParaRPr lang="uk-UA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5FFA8F-6EBC-3C4B-A6B1-07B91413F584}"/>
              </a:ext>
            </a:extLst>
          </p:cNvPr>
          <p:cNvSpPr txBox="1"/>
          <p:nvPr/>
        </p:nvSpPr>
        <p:spPr>
          <a:xfrm>
            <a:off x="2105195" y="3043384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Кінотеатри</a:t>
            </a:r>
            <a:endParaRPr lang="uk-UA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ED44C4-500A-5C4D-9734-6CC9BC856B0D}"/>
              </a:ext>
            </a:extLst>
          </p:cNvPr>
          <p:cNvSpPr txBox="1"/>
          <p:nvPr/>
        </p:nvSpPr>
        <p:spPr>
          <a:xfrm>
            <a:off x="2105194" y="3903705"/>
            <a:ext cx="5869766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Заклади культури</a:t>
            </a:r>
            <a:endParaRPr lang="uk-UA" sz="1100" baseline="30000" dirty="0"/>
          </a:p>
        </p:txBody>
      </p:sp>
      <p:sp>
        <p:nvSpPr>
          <p:cNvPr id="5" name="Закрывающая фигурная скобка 4">
            <a:extLst>
              <a:ext uri="{FF2B5EF4-FFF2-40B4-BE49-F238E27FC236}">
                <a16:creationId xmlns:a16="http://schemas.microsoft.com/office/drawing/2014/main" id="{776F738C-52E9-D74B-9B6A-23B9518AF0DD}"/>
              </a:ext>
            </a:extLst>
          </p:cNvPr>
          <p:cNvSpPr/>
          <p:nvPr/>
        </p:nvSpPr>
        <p:spPr>
          <a:xfrm>
            <a:off x="8090705" y="2303422"/>
            <a:ext cx="406718" cy="3411809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987D40-A52B-5444-B8B1-9F37FFF91512}"/>
              </a:ext>
            </a:extLst>
          </p:cNvPr>
          <p:cNvSpPr txBox="1"/>
          <p:nvPr/>
        </p:nvSpPr>
        <p:spPr>
          <a:xfrm>
            <a:off x="8497424" y="3398832"/>
            <a:ext cx="3074189" cy="7694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~</a:t>
            </a:r>
            <a:r>
              <a:rPr lang="uk-UA" sz="4000" b="1" dirty="0">
                <a:solidFill>
                  <a:schemeClr val="accent2"/>
                </a:solidFill>
              </a:rPr>
              <a:t>6 тис. </a:t>
            </a:r>
            <a:r>
              <a:rPr lang="uk-UA" sz="2800" dirty="0">
                <a:solidFill>
                  <a:schemeClr val="accent2"/>
                </a:solidFill>
              </a:rPr>
              <a:t>суб’єктів</a:t>
            </a:r>
            <a:endParaRPr lang="uk-UA" sz="4000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427D-0694-F64B-BE3D-25C9A9F103EB}"/>
              </a:ext>
            </a:extLst>
          </p:cNvPr>
          <p:cNvSpPr txBox="1"/>
          <p:nvPr/>
        </p:nvSpPr>
        <p:spPr>
          <a:xfrm>
            <a:off x="917109" y="1142760"/>
            <a:ext cx="1058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4"/>
                </a:solidFill>
              </a:rPr>
              <a:t>Найбільш вразливі під час карантину підприємства сфери послуг</a:t>
            </a:r>
            <a:r>
              <a:rPr lang="ru-UA" sz="2400" b="1" baseline="30000" dirty="0">
                <a:solidFill>
                  <a:schemeClr val="accent4"/>
                </a:solidFill>
              </a:rPr>
              <a:t>1</a:t>
            </a:r>
            <a:r>
              <a:rPr lang="ru-UA" sz="2400" b="1" dirty="0">
                <a:solidFill>
                  <a:schemeClr val="accent4"/>
                </a:solidFill>
              </a:rPr>
              <a:t>: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C90797F-411F-4E42-A9E1-EEC7B52AA8CE}"/>
              </a:ext>
            </a:extLst>
          </p:cNvPr>
          <p:cNvCxnSpPr>
            <a:cxnSpLocks/>
          </p:cNvCxnSpPr>
          <p:nvPr/>
        </p:nvCxnSpPr>
        <p:spPr>
          <a:xfrm>
            <a:off x="859236" y="1662300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42">
            <a:extLst>
              <a:ext uri="{FF2B5EF4-FFF2-40B4-BE49-F238E27FC236}">
                <a16:creationId xmlns:a16="http://schemas.microsoft.com/office/drawing/2014/main" id="{ECA7DC78-4E8B-C24D-9CE3-23F4EA16599F}"/>
              </a:ext>
            </a:extLst>
          </p:cNvPr>
          <p:cNvSpPr/>
          <p:nvPr/>
        </p:nvSpPr>
        <p:spPr>
          <a:xfrm>
            <a:off x="1307939" y="2246565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9" name="Oval 42">
            <a:extLst>
              <a:ext uri="{FF2B5EF4-FFF2-40B4-BE49-F238E27FC236}">
                <a16:creationId xmlns:a16="http://schemas.microsoft.com/office/drawing/2014/main" id="{65734C4A-8024-264E-8AA4-CBCDC192A905}"/>
              </a:ext>
            </a:extLst>
          </p:cNvPr>
          <p:cNvSpPr/>
          <p:nvPr/>
        </p:nvSpPr>
        <p:spPr>
          <a:xfrm>
            <a:off x="1307939" y="3111716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20" name="Oval 42">
            <a:extLst>
              <a:ext uri="{FF2B5EF4-FFF2-40B4-BE49-F238E27FC236}">
                <a16:creationId xmlns:a16="http://schemas.microsoft.com/office/drawing/2014/main" id="{FD37F39C-8FE1-4F4D-BEEB-83AE5F3FD560}"/>
              </a:ext>
            </a:extLst>
          </p:cNvPr>
          <p:cNvSpPr/>
          <p:nvPr/>
        </p:nvSpPr>
        <p:spPr>
          <a:xfrm>
            <a:off x="1307939" y="3976867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25B4A9AE-B79C-5748-81F0-9349372556B2}"/>
              </a:ext>
            </a:extLst>
          </p:cNvPr>
          <p:cNvSpPr/>
          <p:nvPr/>
        </p:nvSpPr>
        <p:spPr>
          <a:xfrm>
            <a:off x="1307939" y="4842252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5BEAB0-9293-C94E-8926-78E0CCA8B87A}"/>
              </a:ext>
            </a:extLst>
          </p:cNvPr>
          <p:cNvSpPr txBox="1"/>
          <p:nvPr/>
        </p:nvSpPr>
        <p:spPr>
          <a:xfrm>
            <a:off x="2105194" y="4792752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Внутрішні авіа та залізничні перевезення</a:t>
            </a:r>
            <a:endParaRPr lang="uk-UA" sz="11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A1A40B-7EBF-E14C-8F68-2B698E79E7F4}"/>
              </a:ext>
            </a:extLst>
          </p:cNvPr>
          <p:cNvSpPr txBox="1"/>
          <p:nvPr/>
        </p:nvSpPr>
        <p:spPr>
          <a:xfrm>
            <a:off x="1284790" y="6021250"/>
            <a:ext cx="90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</a:t>
            </a:r>
            <a:r>
              <a:rPr lang="ru-UA" sz="1200" i="1" dirty="0" err="1"/>
              <a:t>витрат</a:t>
            </a:r>
            <a:r>
              <a:rPr lang="ru-UA" sz="1200" i="1" dirty="0"/>
              <a:t> (2022 р.)</a:t>
            </a:r>
          </a:p>
        </p:txBody>
      </p:sp>
    </p:spTree>
    <p:extLst>
      <p:ext uri="{BB962C8B-B14F-4D97-AF65-F5344CB8AC3E}">
        <p14:creationId xmlns:p14="http://schemas.microsoft.com/office/powerpoint/2010/main" val="28133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Бізнес: Умови участі у Програмі підтримки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4155311" y="1335672"/>
            <a:ext cx="7362654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Наявність </a:t>
            </a:r>
            <a:r>
              <a:rPr lang="uk-UA" sz="2400" b="1" dirty="0">
                <a:solidFill>
                  <a:schemeClr val="accent1"/>
                </a:solidFill>
              </a:rPr>
              <a:t>платіжного терміналу</a:t>
            </a:r>
            <a:r>
              <a:rPr lang="uk-UA" sz="2400" dirty="0">
                <a:solidFill>
                  <a:schemeClr val="accent1"/>
                </a:solidFill>
              </a:rPr>
              <a:t> або </a:t>
            </a:r>
            <a:r>
              <a:rPr lang="uk-UA" sz="2400" b="1" dirty="0">
                <a:solidFill>
                  <a:schemeClr val="accent1"/>
                </a:solidFill>
              </a:rPr>
              <a:t>онлайн точки продажів</a:t>
            </a:r>
            <a:r>
              <a:rPr lang="uk-UA" sz="2400" dirty="0">
                <a:solidFill>
                  <a:schemeClr val="accent1"/>
                </a:solidFill>
              </a:rPr>
              <a:t>, відповідність основної діяльності </a:t>
            </a:r>
            <a:r>
              <a:rPr lang="en-US" sz="2400" b="1" dirty="0">
                <a:solidFill>
                  <a:schemeClr val="accent1"/>
                </a:solidFill>
              </a:rPr>
              <a:t>MCC-</a:t>
            </a:r>
            <a:r>
              <a:rPr lang="ru-RU" sz="2400" b="1" dirty="0">
                <a:solidFill>
                  <a:schemeClr val="accent1"/>
                </a:solidFill>
              </a:rPr>
              <a:t>коду </a:t>
            </a:r>
            <a:r>
              <a:rPr lang="uk-UA" sz="2400" dirty="0">
                <a:solidFill>
                  <a:schemeClr val="accent1"/>
                </a:solidFill>
              </a:rPr>
              <a:t>(перелік затверджується КМУ)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У разі виявлення випадків нецільового використання коштів та шахрайства зі сторони бізнесу, держава блокує недобропорядні торгові точки від участі у програмі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3"/>
                </a:solidFill>
              </a:rPr>
              <a:t>Можливе у будь-який період дії програми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(з </a:t>
            </a:r>
            <a:r>
              <a:rPr lang="uk-UA" sz="2400" b="1" dirty="0">
                <a:solidFill>
                  <a:schemeClr val="accent3"/>
                </a:solidFill>
              </a:rPr>
              <a:t>19.12.2021</a:t>
            </a:r>
            <a:r>
              <a:rPr lang="uk-UA" sz="2400" dirty="0">
                <a:solidFill>
                  <a:schemeClr val="accent3"/>
                </a:solidFill>
              </a:rPr>
              <a:t> до </a:t>
            </a:r>
            <a:r>
              <a:rPr lang="uk-UA" sz="2400" b="1" dirty="0">
                <a:solidFill>
                  <a:schemeClr val="accent3"/>
                </a:solidFill>
              </a:rPr>
              <a:t>18.12.2022</a:t>
            </a:r>
            <a:r>
              <a:rPr lang="uk-UA" sz="2400" dirty="0">
                <a:solidFill>
                  <a:schemeClr val="accent3"/>
                </a:solidFill>
              </a:rPr>
              <a:t>) за умови відповідності вищезазначеним критеріям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277797"/>
            <a:ext cx="2233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Критерії участі у програмі</a:t>
            </a:r>
            <a:endParaRPr lang="ru-UA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931966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accent2"/>
                </a:solidFill>
              </a:rPr>
              <a:t>Протидія</a:t>
            </a:r>
            <a:br>
              <a:rPr lang="uk-UA" sz="2400" b="1" dirty="0">
                <a:solidFill>
                  <a:schemeClr val="accent2"/>
                </a:solidFill>
              </a:rPr>
            </a:br>
            <a:r>
              <a:rPr lang="uk-UA" sz="2400" b="1" dirty="0">
                <a:solidFill>
                  <a:schemeClr val="accent2"/>
                </a:solidFill>
              </a:rPr>
              <a:t>шахрайству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1" y="4551021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Приєднання до програми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31252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931966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5" name="Рисунок 4" descr="Папка-планшет с галочками со сплошной заливкой">
            <a:extLst>
              <a:ext uri="{FF2B5EF4-FFF2-40B4-BE49-F238E27FC236}">
                <a16:creationId xmlns:a16="http://schemas.microsoft.com/office/drawing/2014/main" id="{7609EFD1-17F0-2445-BC95-A5E8A8BC36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68" y="3005111"/>
            <a:ext cx="598628" cy="598628"/>
          </a:xfrm>
          <a:prstGeom prst="rect">
            <a:avLst/>
          </a:prstGeom>
        </p:spPr>
      </p:pic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4551021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16" name="Рисунок 15" descr="Перо для каллиграфии со сплошной заливкой">
            <a:extLst>
              <a:ext uri="{FF2B5EF4-FFF2-40B4-BE49-F238E27FC236}">
                <a16:creationId xmlns:a16="http://schemas.microsoft.com/office/drawing/2014/main" id="{70846F19-E936-E54E-B37A-A209ABEFD8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7637" y="1491578"/>
            <a:ext cx="419988" cy="419988"/>
          </a:xfrm>
          <a:prstGeom prst="rect">
            <a:avLst/>
          </a:prstGeom>
        </p:spPr>
      </p:pic>
      <p:pic>
        <p:nvPicPr>
          <p:cNvPr id="19" name="Рисунок 18" descr="Комментарий &quot;Добавить&quot; со сплошной заливкой">
            <a:extLst>
              <a:ext uri="{FF2B5EF4-FFF2-40B4-BE49-F238E27FC236}">
                <a16:creationId xmlns:a16="http://schemas.microsoft.com/office/drawing/2014/main" id="{CA4D14AD-C528-E140-809C-D7DB6AF4E1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3539" y="4695280"/>
            <a:ext cx="542478" cy="54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6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цільового фінансування бізнесу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5CD94F3-52F6-4143-BFBF-72FCEF4E54C0}"/>
              </a:ext>
            </a:extLst>
          </p:cNvPr>
          <p:cNvSpPr txBox="1"/>
          <p:nvPr/>
        </p:nvSpPr>
        <p:spPr>
          <a:xfrm>
            <a:off x="1519084" y="1377106"/>
            <a:ext cx="98819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Кабінет міністрів України затверджує перелік MCC-кодів</a:t>
            </a:r>
            <a:r>
              <a:rPr lang="uk-UA" sz="2000" dirty="0">
                <a:solidFill>
                  <a:schemeClr val="accent1"/>
                </a:solidFill>
              </a:rPr>
              <a:t> (коди типів витрат)</a:t>
            </a:r>
            <a:r>
              <a:rPr lang="uk-UA" sz="2000" b="1" dirty="0">
                <a:solidFill>
                  <a:schemeClr val="accent1"/>
                </a:solidFill>
              </a:rPr>
              <a:t> 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 err="1">
                <a:solidFill>
                  <a:schemeClr val="accent1"/>
                </a:solidFill>
              </a:rPr>
              <a:t>Мінцифри</a:t>
            </a:r>
            <a:r>
              <a:rPr lang="uk-UA" sz="2000" dirty="0">
                <a:solidFill>
                  <a:schemeClr val="accent1"/>
                </a:solidFill>
              </a:rPr>
              <a:t> формує технічні вимоги підключення до програми для банків-емітентів</a:t>
            </a:r>
            <a:endParaRPr lang="uk-UA" sz="2000" b="1" dirty="0">
              <a:solidFill>
                <a:schemeClr val="accent1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Банки-емітенти</a:t>
            </a:r>
            <a:r>
              <a:rPr lang="uk-UA" sz="2000" dirty="0">
                <a:solidFill>
                  <a:schemeClr val="accent1"/>
                </a:solidFill>
              </a:rPr>
              <a:t> підписують договори інформаційної взаємодії та декларацію відповідності технічним вимогам, вносять MCC-коди для </a:t>
            </a:r>
            <a:r>
              <a:rPr lang="uk-UA" sz="2000" b="1" dirty="0">
                <a:solidFill>
                  <a:schemeClr val="accent1"/>
                </a:solidFill>
              </a:rPr>
              <a:t>обмеження витрат </a:t>
            </a:r>
            <a:r>
              <a:rPr lang="uk-UA" sz="2000" dirty="0">
                <a:solidFill>
                  <a:schemeClr val="accent1"/>
                </a:solidFill>
              </a:rPr>
              <a:t>за спеціальними банківськими рахунками. Банківські операції </a:t>
            </a:r>
            <a:r>
              <a:rPr lang="uk-UA" sz="2000" b="1" dirty="0">
                <a:solidFill>
                  <a:schemeClr val="accent1"/>
                </a:solidFill>
              </a:rPr>
              <a:t>безкоштовні</a:t>
            </a:r>
            <a:r>
              <a:rPr lang="uk-UA" sz="2000" dirty="0">
                <a:solidFill>
                  <a:schemeClr val="accent1"/>
                </a:solidFill>
              </a:rPr>
              <a:t> </a:t>
            </a:r>
            <a:endParaRPr lang="uk-UA" sz="2000" b="1" dirty="0">
              <a:solidFill>
                <a:schemeClr val="accent1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у мобільному застосунку Дія проходять коротку верифікацію, яка дозволяє їм отримати гроші на спеціальні банківські рахунки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Мінекономіки забезпечує нарахування грошей </a:t>
            </a:r>
            <a:r>
              <a:rPr lang="uk-UA" sz="2000" dirty="0">
                <a:solidFill>
                  <a:schemeClr val="accent1"/>
                </a:solidFill>
              </a:rPr>
              <a:t>на спеціальні банківські рахунки </a:t>
            </a:r>
            <a:r>
              <a:rPr lang="uk-UA" sz="2000" b="1" dirty="0">
                <a:solidFill>
                  <a:schemeClr val="accent1"/>
                </a:solidFill>
              </a:rPr>
              <a:t>громадян </a:t>
            </a:r>
            <a:r>
              <a:rPr lang="uk-UA" sz="2000" dirty="0">
                <a:solidFill>
                  <a:schemeClr val="accent1"/>
                </a:solidFill>
              </a:rPr>
              <a:t>– по 1 тис. грн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розраховуються грошима у </a:t>
            </a:r>
            <a:r>
              <a:rPr lang="uk-UA" sz="2000" b="1" dirty="0">
                <a:solidFill>
                  <a:schemeClr val="accent1"/>
                </a:solidFill>
              </a:rPr>
              <a:t>підприємствах</a:t>
            </a:r>
            <a:r>
              <a:rPr lang="uk-UA" sz="2000" dirty="0">
                <a:solidFill>
                  <a:schemeClr val="accent1"/>
                </a:solidFill>
              </a:rPr>
              <a:t>, які відповідають визначеним MCC-кодам 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Держава</a:t>
            </a:r>
            <a:r>
              <a:rPr lang="uk-UA" sz="2000" dirty="0">
                <a:solidFill>
                  <a:schemeClr val="accent1"/>
                </a:solidFill>
              </a:rPr>
              <a:t> контролює випадки нецільового використання коштів та блокує нечесних гравців ринку від участі у програмі</a:t>
            </a:r>
          </a:p>
        </p:txBody>
      </p:sp>
      <p:sp>
        <p:nvSpPr>
          <p:cNvPr id="3" name="Пятиугольник 2">
            <a:extLst>
              <a:ext uri="{FF2B5EF4-FFF2-40B4-BE49-F238E27FC236}">
                <a16:creationId xmlns:a16="http://schemas.microsoft.com/office/drawing/2014/main" id="{3A111D46-30FE-3546-8164-81A0C6B30200}"/>
              </a:ext>
            </a:extLst>
          </p:cNvPr>
          <p:cNvSpPr/>
          <p:nvPr/>
        </p:nvSpPr>
        <p:spPr>
          <a:xfrm rot="5400000">
            <a:off x="498896" y="1389354"/>
            <a:ext cx="816504" cy="663432"/>
          </a:xfrm>
          <a:prstGeom prst="homePlate">
            <a:avLst>
              <a:gd name="adj" fmla="val 26986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Нашивка 3">
            <a:extLst>
              <a:ext uri="{FF2B5EF4-FFF2-40B4-BE49-F238E27FC236}">
                <a16:creationId xmlns:a16="http://schemas.microsoft.com/office/drawing/2014/main" id="{1E2D9189-9A76-5A42-8D9B-8ECCE3E29415}"/>
              </a:ext>
            </a:extLst>
          </p:cNvPr>
          <p:cNvSpPr/>
          <p:nvPr/>
        </p:nvSpPr>
        <p:spPr>
          <a:xfrm rot="5400000">
            <a:off x="498895" y="2072594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19" name="Нашивка 18">
            <a:extLst>
              <a:ext uri="{FF2B5EF4-FFF2-40B4-BE49-F238E27FC236}">
                <a16:creationId xmlns:a16="http://schemas.microsoft.com/office/drawing/2014/main" id="{453C2D68-10CB-974B-B748-451AB3A7E17C}"/>
              </a:ext>
            </a:extLst>
          </p:cNvPr>
          <p:cNvSpPr/>
          <p:nvPr/>
        </p:nvSpPr>
        <p:spPr>
          <a:xfrm rot="5400000">
            <a:off x="498895" y="2759956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3" name="Нашивка 22">
            <a:extLst>
              <a:ext uri="{FF2B5EF4-FFF2-40B4-BE49-F238E27FC236}">
                <a16:creationId xmlns:a16="http://schemas.microsoft.com/office/drawing/2014/main" id="{2981C347-83C7-E842-AC58-D09C589D7905}"/>
              </a:ext>
            </a:extLst>
          </p:cNvPr>
          <p:cNvSpPr/>
          <p:nvPr/>
        </p:nvSpPr>
        <p:spPr>
          <a:xfrm rot="5400000">
            <a:off x="498895" y="3450489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5" name="Нашивка 24">
            <a:extLst>
              <a:ext uri="{FF2B5EF4-FFF2-40B4-BE49-F238E27FC236}">
                <a16:creationId xmlns:a16="http://schemas.microsoft.com/office/drawing/2014/main" id="{11C325BC-DE85-8847-A7A9-76916C4DB1F8}"/>
              </a:ext>
            </a:extLst>
          </p:cNvPr>
          <p:cNvSpPr/>
          <p:nvPr/>
        </p:nvSpPr>
        <p:spPr>
          <a:xfrm rot="5400000">
            <a:off x="498895" y="4136917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6" name="Нашивка 25">
            <a:extLst>
              <a:ext uri="{FF2B5EF4-FFF2-40B4-BE49-F238E27FC236}">
                <a16:creationId xmlns:a16="http://schemas.microsoft.com/office/drawing/2014/main" id="{79978F58-7DE5-9144-8590-2E30727381F4}"/>
              </a:ext>
            </a:extLst>
          </p:cNvPr>
          <p:cNvSpPr/>
          <p:nvPr/>
        </p:nvSpPr>
        <p:spPr>
          <a:xfrm rot="5400000">
            <a:off x="498896" y="4827454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16" name="Рисунок 15" descr="Будильник со сплошной заливкой">
            <a:extLst>
              <a:ext uri="{FF2B5EF4-FFF2-40B4-BE49-F238E27FC236}">
                <a16:creationId xmlns:a16="http://schemas.microsoft.com/office/drawing/2014/main" id="{2CE7F07B-0A48-8B40-B617-E7DBC511E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593" y="1463847"/>
            <a:ext cx="485769" cy="473960"/>
          </a:xfrm>
          <a:prstGeom prst="rect">
            <a:avLst/>
          </a:prstGeom>
        </p:spPr>
      </p:pic>
      <p:pic>
        <p:nvPicPr>
          <p:cNvPr id="35" name="Рисунок 34" descr="Кредитная карта со сплошной заливкой">
            <a:extLst>
              <a:ext uri="{FF2B5EF4-FFF2-40B4-BE49-F238E27FC236}">
                <a16:creationId xmlns:a16="http://schemas.microsoft.com/office/drawing/2014/main" id="{5AD3A31B-0554-D64E-8243-3F4D0AAFCF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3494" y="4321112"/>
            <a:ext cx="439966" cy="394308"/>
          </a:xfrm>
          <a:prstGeom prst="rect">
            <a:avLst/>
          </a:prstGeom>
        </p:spPr>
      </p:pic>
      <p:sp>
        <p:nvSpPr>
          <p:cNvPr id="15" name="Нашивка 14">
            <a:extLst>
              <a:ext uri="{FF2B5EF4-FFF2-40B4-BE49-F238E27FC236}">
                <a16:creationId xmlns:a16="http://schemas.microsoft.com/office/drawing/2014/main" id="{E1CDA527-8874-4647-B082-6A75240B70BD}"/>
              </a:ext>
            </a:extLst>
          </p:cNvPr>
          <p:cNvSpPr/>
          <p:nvPr/>
        </p:nvSpPr>
        <p:spPr>
          <a:xfrm rot="5400000">
            <a:off x="498894" y="5522271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30" name="Рисунок 29" descr="флажок установлен со сплошной заливкой">
            <a:extLst>
              <a:ext uri="{FF2B5EF4-FFF2-40B4-BE49-F238E27FC236}">
                <a16:creationId xmlns:a16="http://schemas.microsoft.com/office/drawing/2014/main" id="{9AFF82D7-DB69-1A45-A902-56052BDCB0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4897" y="5624609"/>
            <a:ext cx="506214" cy="51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15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KSE">
      <a:dk1>
        <a:srgbClr val="003964"/>
      </a:dk1>
      <a:lt1>
        <a:sysClr val="window" lastClr="FFFFFF"/>
      </a:lt1>
      <a:dk2>
        <a:srgbClr val="000000"/>
      </a:dk2>
      <a:lt2>
        <a:srgbClr val="E7E6E6"/>
      </a:lt2>
      <a:accent1>
        <a:srgbClr val="003964"/>
      </a:accent1>
      <a:accent2>
        <a:srgbClr val="00BBCE"/>
      </a:accent2>
      <a:accent3>
        <a:srgbClr val="A7C539"/>
      </a:accent3>
      <a:accent4>
        <a:srgbClr val="F15B43"/>
      </a:accent4>
      <a:accent5>
        <a:srgbClr val="E4E543"/>
      </a:accent5>
      <a:accent6>
        <a:srgbClr val="D33E2C"/>
      </a:accent6>
      <a:hlink>
        <a:srgbClr val="00BBCE"/>
      </a:hlink>
      <a:folHlink>
        <a:srgbClr val="003964"/>
      </a:folHlink>
    </a:clrScheme>
    <a:fontScheme name="K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4-01-21-KSE-2" id="{3B383D0D-33D6-46DE-A5D0-3164A9C82E98}" vid="{9687653D-8D19-41C9-B201-F91C005F97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14-01-21-KSE-3</Template>
  <TotalTime>3508</TotalTime>
  <Words>703</Words>
  <Application>Microsoft Office PowerPoint</Application>
  <PresentationFormat>Широкий екран</PresentationFormat>
  <Paragraphs>109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Програма цільового фінансування вразливих категорій бізнесу  під час карантину «єПідтримка»</vt:lpstr>
      <vt:lpstr>Переваги Програми «єПідтримка»</vt:lpstr>
      <vt:lpstr>Рішення</vt:lpstr>
      <vt:lpstr>Громадяни: Умови надання фінансової підтримки (1/2)</vt:lpstr>
      <vt:lpstr>Громадяни: Умови надання фінансової підтримки (2/2)</vt:lpstr>
      <vt:lpstr>Механізм отримання підтримки через Дію для громадян</vt:lpstr>
      <vt:lpstr>Який бізнес потребує державної підтримки?</vt:lpstr>
      <vt:lpstr>Бізнес: Умови участі у Програмі підтримки</vt:lpstr>
      <vt:lpstr>Механізм цільового фінансування бізнесу</vt:lpstr>
      <vt:lpstr>Найчастіші питання</vt:lpstr>
      <vt:lpstr>Участь регіонів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презентації</dc:title>
  <dc:creator>Пользователь Windows</dc:creator>
  <cp:lastModifiedBy>Фурікова Людмила</cp:lastModifiedBy>
  <cp:revision>253</cp:revision>
  <cp:lastPrinted>2021-11-25T10:28:01Z</cp:lastPrinted>
  <dcterms:created xsi:type="dcterms:W3CDTF">2021-01-18T09:38:22Z</dcterms:created>
  <dcterms:modified xsi:type="dcterms:W3CDTF">2021-12-02T13:41:50Z</dcterms:modified>
</cp:coreProperties>
</file>